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9"/>
  </p:notesMasterIdLst>
  <p:handoutMasterIdLst>
    <p:handoutMasterId r:id="rId30"/>
  </p:handoutMasterIdLst>
  <p:sldIdLst>
    <p:sldId id="256" r:id="rId6"/>
    <p:sldId id="286" r:id="rId7"/>
    <p:sldId id="288" r:id="rId8"/>
    <p:sldId id="295" r:id="rId9"/>
    <p:sldId id="294" r:id="rId10"/>
    <p:sldId id="293" r:id="rId11"/>
    <p:sldId id="296" r:id="rId12"/>
    <p:sldId id="297" r:id="rId13"/>
    <p:sldId id="298" r:id="rId14"/>
    <p:sldId id="300" r:id="rId15"/>
    <p:sldId id="309" r:id="rId16"/>
    <p:sldId id="338" r:id="rId17"/>
    <p:sldId id="339" r:id="rId18"/>
    <p:sldId id="336" r:id="rId19"/>
    <p:sldId id="313" r:id="rId20"/>
    <p:sldId id="337" r:id="rId21"/>
    <p:sldId id="302" r:id="rId22"/>
    <p:sldId id="314" r:id="rId23"/>
    <p:sldId id="340" r:id="rId24"/>
    <p:sldId id="310" r:id="rId25"/>
    <p:sldId id="341" r:id="rId26"/>
    <p:sldId id="304" r:id="rId27"/>
    <p:sldId id="34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86"/>
            <p14:sldId id="288"/>
            <p14:sldId id="295"/>
            <p14:sldId id="294"/>
            <p14:sldId id="293"/>
            <p14:sldId id="296"/>
            <p14:sldId id="297"/>
            <p14:sldId id="298"/>
            <p14:sldId id="300"/>
            <p14:sldId id="309"/>
            <p14:sldId id="338"/>
            <p14:sldId id="339"/>
            <p14:sldId id="336"/>
            <p14:sldId id="313"/>
            <p14:sldId id="337"/>
            <p14:sldId id="302"/>
            <p14:sldId id="314"/>
            <p14:sldId id="340"/>
            <p14:sldId id="310"/>
            <p14:sldId id="341"/>
            <p14:sldId id="304"/>
            <p14:sldId id="342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51B02F"/>
    <a:srgbClr val="FF9300"/>
    <a:srgbClr val="000000"/>
    <a:srgbClr val="064569"/>
    <a:srgbClr val="FFD579"/>
    <a:srgbClr val="009BA4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7808" autoAdjust="0"/>
  </p:normalViewPr>
  <p:slideViewPr>
    <p:cSldViewPr snapToGrid="0" snapToObjects="1">
      <p:cViewPr varScale="1">
        <p:scale>
          <a:sx n="133" d="100"/>
          <a:sy n="133" d="100"/>
        </p:scale>
        <p:origin x="224" y="272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04.02.26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04.02.26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0" y="6151073"/>
            <a:ext cx="1481211" cy="6031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6EEC20A-ECAD-A4F2-9E9D-3B2995CDD278}"/>
              </a:ext>
            </a:extLst>
          </p:cNvPr>
          <p:cNvSpPr txBox="1"/>
          <p:nvPr userDrawn="1"/>
        </p:nvSpPr>
        <p:spPr>
          <a:xfrm>
            <a:off x="2798882" y="6240709"/>
            <a:ext cx="567756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	Data Science and AI for Medicine Training School 2026</a:t>
            </a:r>
            <a:br>
              <a:rPr lang="en-US" sz="1000" baseline="0" noProof="0" dirty="0">
                <a:solidFill>
                  <a:schemeClr val="bg2"/>
                </a:solidFill>
              </a:rPr>
            </a:br>
            <a:r>
              <a:rPr lang="en-US" sz="1000" baseline="0" noProof="0" dirty="0">
                <a:solidFill>
                  <a:schemeClr val="bg2"/>
                </a:solidFill>
              </a:rPr>
              <a:t>                 	Day 1: Machine Learning Basics – Theory and Practice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Speaker:	Matthias Täschner, DSC </a:t>
            </a:r>
            <a:r>
              <a:rPr lang="en-US" sz="1000" baseline="0" noProof="0" dirty="0" err="1">
                <a:solidFill>
                  <a:schemeClr val="bg2"/>
                </a:solidFill>
              </a:rPr>
              <a:t>ScaDS.AI</a:t>
            </a:r>
            <a:r>
              <a:rPr lang="en-US" sz="1000" baseline="0" noProof="0" dirty="0">
                <a:solidFill>
                  <a:schemeClr val="bg2"/>
                </a:solidFill>
              </a:rPr>
              <a:t>, Leipzig University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C0BA2D1-DA16-766E-56B8-1644A15F14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259"/>
            <a:ext cx="2798882" cy="8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 Light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gif"/><Relationship Id="rId7" Type="http://schemas.openxmlformats.org/officeDocument/2006/relationships/image" Target="../media/image5.png"/><Relationship Id="rId2" Type="http://schemas.openxmlformats.org/officeDocument/2006/relationships/hyperlink" Target="https://creativecommons.org/licenses/by/4.0/deed.e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4.0/deed.en" TargetMode="External"/><Relationship Id="rId4" Type="http://schemas.openxmlformats.org/officeDocument/2006/relationships/hyperlink" Target="https://en.wikipedia.org/wiki/Logistic_regress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6.png"/><Relationship Id="rId7" Type="http://schemas.openxmlformats.org/officeDocument/2006/relationships/hyperlink" Target="https://creativecommons.org/licenses/by-sa/3.0/deed.e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.wikipedia.org/wiki/K-Means-Algorithmu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creativecommons.org/licenses/by/4.0/deed.e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2570922"/>
            <a:ext cx="10525563" cy="347504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2">
                  <a:lumMod val="75000"/>
                </a:schemeClr>
              </a:solidFill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	Data Science and AI for Medicine Training School 2026</a:t>
            </a:r>
            <a:b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              	Day 1: Machine Learning Basics – Theory and Practice</a:t>
            </a:r>
            <a:endParaRPr lang="en-US" sz="2800" b="1" i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0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	Matthias </a:t>
            </a:r>
            <a:r>
              <a:rPr lang="en-US" sz="20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Täschner</a:t>
            </a:r>
            <a:endParaRPr lang="en-US" sz="20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11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11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b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</a:br>
            <a: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Using materials from Robert Haase (DSC </a:t>
            </a:r>
            <a:r>
              <a:rPr lang="en-US" sz="1100" dirty="0" err="1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ScaDS.AI</a:t>
            </a:r>
            <a: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/ Leipzig University)</a:t>
            </a:r>
          </a:p>
          <a:p>
            <a: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These slides may be reused under the terms of the </a:t>
            </a:r>
            <a: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CC-BY 4.0</a:t>
            </a:r>
            <a:r>
              <a:rPr lang="en-US" sz="11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 license, unless otherwise specified.</a:t>
            </a:r>
          </a:p>
          <a:p>
            <a:endParaRPr lang="en-US" sz="2000" b="1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651B3F-6391-F754-53DF-296A274AF433}"/>
              </a:ext>
            </a:extLst>
          </p:cNvPr>
          <p:cNvGrpSpPr/>
          <p:nvPr/>
        </p:nvGrpSpPr>
        <p:grpSpPr>
          <a:xfrm>
            <a:off x="8674863" y="5143647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3C0A0-51D4-81FE-90BB-2B4A8AD32C6C}"/>
              </a:ext>
            </a:extLst>
          </p:cNvPr>
          <p:cNvGrpSpPr/>
          <p:nvPr/>
        </p:nvGrpSpPr>
        <p:grpSpPr>
          <a:xfrm>
            <a:off x="10053068" y="4031301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D510759C-44F2-3D6B-FD70-3B543EE9C9AA}"/>
                </a:ext>
              </a:extLst>
            </p:cNvPr>
            <p:cNvPicPr/>
            <p:nvPr/>
          </p:nvPicPr>
          <p:blipFill>
            <a:blip r:embed="rId5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683630BE-FA93-AF08-07B4-05830F41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  <p:pic>
        <p:nvPicPr>
          <p:cNvPr id="11" name="Picture 10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812E6B6-E86D-E138-7740-3EFF6AEC3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16" y="502068"/>
            <a:ext cx="4819190" cy="1447662"/>
          </a:xfrm>
          <a:prstGeom prst="rect">
            <a:avLst/>
          </a:prstGeom>
        </p:spPr>
      </p:pic>
      <p:pic>
        <p:nvPicPr>
          <p:cNvPr id="15" name="Picture 14" descr="A black background with blue and green text&#10;&#10;AI-generated content may be incorrect.">
            <a:extLst>
              <a:ext uri="{FF2B5EF4-FFF2-40B4-BE49-F238E27FC236}">
                <a16:creationId xmlns:a16="http://schemas.microsoft.com/office/drawing/2014/main" id="{0C248227-D497-E338-F9E9-030772AA0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4" y="178390"/>
            <a:ext cx="3737147" cy="20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104A-5F35-650D-40E4-8978C5FE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D6522-01B1-25C7-EEEC-8A2F4196D7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683643" cy="472867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Linear model ≠ straight line curve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Linearity refers to model parameters</a:t>
            </a:r>
            <a:endParaRPr lang="en-US" sz="900" dirty="0"/>
          </a:p>
          <a:p>
            <a:pPr algn="ctr">
              <a:spcBef>
                <a:spcPts val="600"/>
              </a:spcBef>
            </a:pPr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model is linear if its prediction is a linear combination of its input features.</a:t>
            </a:r>
            <a:b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(e.g., weighted sum of input data)</a:t>
            </a:r>
            <a:endParaRPr lang="en-US" sz="400" dirty="0"/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Linear models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Easy to interpret, based on well-understood principles, fast and efficient training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Can only model simple, linear relationships in the data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Examples: Linear or Logistic Regression, ARIMA, linear SVM, etc.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Non-linear models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Also model complex, non-linear relationships in the data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More difficult to interpret, complex training with more parameters, often more data required</a:t>
            </a:r>
          </a:p>
          <a:p>
            <a:pPr marL="681750" lvl="1" indent="-28575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Examples: Decision Tree, kernel-based SVM, k-NN, Neural Networks, etc.</a:t>
            </a:r>
            <a:endParaRPr lang="en-US" dirty="0"/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55820533-ED48-EAF6-1C4E-4BD47D70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Paradigms of Machine Learning (ML)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1">
                <a:solidFill>
                  <a:srgbClr val="00305E"/>
                </a:solidFill>
                <a:latin typeface="Open Sans ExtraBold"/>
              </a:rPr>
              <a:t>Linearity: </a:t>
            </a: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Linear vs. Non-linear Models</a:t>
            </a:r>
            <a:endParaRPr lang="en-US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91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88649-F8D5-4774-ED1A-627435D5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C017E-AC0B-6CF6-6EC8-E179233882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0"/>
            <a:ext cx="10283354" cy="472867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Trained to learn the (statistical) distribution in the data instead of predicting individual points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Input: Prior knowledge (prior) combined with input data,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Output: Prediction a downstream distribution (posterior), sampling from this distribution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Allows modelling uncertainty/confidence – returns “what” and “how certain”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Examples: Naive Bayes, Bayesian neural networks, etc.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78B24806-F489-B230-985D-F3D9B9CC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Paradigms of Machine Learning (ML)</a:t>
            </a:r>
            <a:br>
              <a:rPr lang="en-US" spc="-1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Probabilistic Models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477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8D4A-F9A3-537C-ADC7-630DEF32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3D74B2E3-0D45-D351-C41C-1C3C163E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ML Model Training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Basic Terms and Concepts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CC487-4C5E-5950-0B64-3C1C9A9CAE28}"/>
              </a:ext>
            </a:extLst>
          </p:cNvPr>
          <p:cNvSpPr txBox="1">
            <a:spLocks/>
          </p:cNvSpPr>
          <p:nvPr/>
        </p:nvSpPr>
        <p:spPr>
          <a:xfrm>
            <a:off x="875566" y="1183679"/>
            <a:ext cx="10418247" cy="490279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noProof="1"/>
              <a:t>Core steps of ML model training process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Data Preparation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Understand / prepare data (type, scale, missing values, outliers, bias, ...)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Feature engineering (select / create features the model can learn from)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Divide data for training and tests (train-validate-test split)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Model Selection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Get a baseline for comparison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Select the models you want to work with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Model Training with Parameter Tuning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Train model on training data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Tweak model parameters to increase prediction quality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Model Evaluation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noProof="1"/>
              <a:t>Evaluate trained model on test data with on selected metrics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b="1" noProof="1"/>
              <a:t>Overall goal: good model generalization (prediction on unseen data)</a:t>
            </a:r>
          </a:p>
        </p:txBody>
      </p:sp>
      <p:pic>
        <p:nvPicPr>
          <p:cNvPr id="9" name="Picture 8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4CFB72A7-9B94-57E0-6421-DE5D2096B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88" y="2722131"/>
            <a:ext cx="4669201" cy="31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FBFC0-BC6E-B031-3266-821903175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3B9039-9B16-AF94-525C-9B9A54CDFB2C}"/>
              </a:ext>
            </a:extLst>
          </p:cNvPr>
          <p:cNvSpPr/>
          <p:nvPr/>
        </p:nvSpPr>
        <p:spPr>
          <a:xfrm rot="21058072">
            <a:off x="2625535" y="1903837"/>
            <a:ext cx="6529007" cy="19861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That’s it for the theory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-only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part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sz="2400" dirty="0">
              <a:solidFill>
                <a:schemeClr val="accent6">
                  <a:lumMod val="50000"/>
                </a:schemeClr>
              </a:solidFill>
              <a:sym typeface="Wingdings" pitchFamily="2" charset="2"/>
            </a:endParaRP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Next: 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Mixed theory-practice parts on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ML Models and how to use them in Python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847F10-A1F3-FB88-AE5D-B768388FD0D8}"/>
              </a:ext>
            </a:extLst>
          </p:cNvPr>
          <p:cNvSpPr/>
          <p:nvPr/>
        </p:nvSpPr>
        <p:spPr>
          <a:xfrm rot="1151929">
            <a:off x="4703164" y="3984466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4A2277-BA89-EB79-BFBC-140EE8ABA0EC}"/>
              </a:ext>
            </a:extLst>
          </p:cNvPr>
          <p:cNvSpPr/>
          <p:nvPr/>
        </p:nvSpPr>
        <p:spPr>
          <a:xfrm rot="19630163">
            <a:off x="6009680" y="3774401"/>
            <a:ext cx="1294446" cy="8227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71267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15E6B-ABCD-7837-4100-623058D4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5645EB-B247-4411-A843-B74BF42E49E5}"/>
              </a:ext>
            </a:extLst>
          </p:cNvPr>
          <p:cNvSpPr/>
          <p:nvPr/>
        </p:nvSpPr>
        <p:spPr>
          <a:xfrm>
            <a:off x="95250" y="2474013"/>
            <a:ext cx="5682036" cy="63528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params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AD6EC2-0175-AD39-F711-817DE1667C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52677"/>
            <a:ext cx="10473154" cy="465157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b="1" noProof="0" dirty="0"/>
              <a:t>Linear Regression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Models a straight line </a:t>
            </a:r>
            <a:r>
              <a:rPr lang="en-US" sz="1800" noProof="0" dirty="0">
                <a:sym typeface="Wingdings" pitchFamily="2" charset="2"/>
              </a:rPr>
              <a:t></a:t>
            </a:r>
            <a:r>
              <a:rPr lang="en-US" sz="1800" noProof="0" dirty="0"/>
              <a:t> </a:t>
            </a:r>
            <a:r>
              <a:rPr lang="en-US" sz="1800" b="1" i="1" noProof="0" dirty="0"/>
              <a:t>y = w</a:t>
            </a:r>
            <a:r>
              <a:rPr lang="en-US" sz="2000" b="1" i="1" dirty="0"/>
              <a:t>∗ x + b</a:t>
            </a:r>
            <a:endParaRPr lang="en-US" sz="1800" noProof="0" dirty="0"/>
          </a:p>
          <a:p>
            <a:pPr marL="681750" lvl="1" indent="-285750"/>
            <a:r>
              <a:rPr lang="en-US" sz="1800" noProof="0" dirty="0"/>
              <a:t>y	= Target variable</a:t>
            </a:r>
          </a:p>
          <a:p>
            <a:pPr marL="681750" lvl="1" indent="-285750"/>
            <a:r>
              <a:rPr lang="en-US" sz="1800" noProof="0" dirty="0"/>
              <a:t>x	= Input Data / Features</a:t>
            </a:r>
          </a:p>
          <a:p>
            <a:pPr marL="681750" lvl="1" indent="-285750"/>
            <a:r>
              <a:rPr lang="en-US" sz="1800" noProof="0" dirty="0"/>
              <a:t>w	= Regression Weights 	(slope)</a:t>
            </a:r>
          </a:p>
          <a:p>
            <a:pPr marL="681750" lvl="1" indent="-285750"/>
            <a:r>
              <a:rPr lang="en-US" sz="1800" dirty="0"/>
              <a:t>b</a:t>
            </a:r>
            <a:r>
              <a:rPr lang="en-US" sz="1800" noProof="0" dirty="0"/>
              <a:t>	= Constant		(y intersect)</a:t>
            </a:r>
          </a:p>
          <a:p>
            <a:pPr marL="681750" lvl="1" indent="-285750"/>
            <a:r>
              <a:rPr lang="en-US" sz="1800" i="1" dirty="0"/>
              <a:t>[x and w can also be vectors]</a:t>
            </a:r>
            <a:endParaRPr lang="en-US" sz="1800" i="1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Attempts to minimize the sum of squared residuals (mean squared error)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Prediction of continuous numerical value, assuming linear relationship between features and target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Fast, easy to interpret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Problems with complex, non-linear relationships </a:t>
            </a:r>
            <a:br>
              <a:rPr lang="en-US" sz="1800" dirty="0"/>
            </a:br>
            <a:r>
              <a:rPr lang="en-US" sz="1800" dirty="0"/>
              <a:t>in the data (e.g., curves)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Extension: </a:t>
            </a:r>
            <a:r>
              <a:rPr lang="en-US" sz="1800" b="1" dirty="0"/>
              <a:t>Polynomial Regression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i="1" dirty="0"/>
              <a:t>y</a:t>
            </a:r>
            <a:r>
              <a:rPr lang="en-US" sz="2000" b="1" i="1" dirty="0"/>
              <a:t> = w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∗ x + w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∗ x</a:t>
            </a:r>
            <a:r>
              <a:rPr lang="en-US" sz="2000" b="1" i="1" baseline="30000" dirty="0"/>
              <a:t>2</a:t>
            </a:r>
            <a:r>
              <a:rPr lang="en-US" sz="2000" b="1" i="1" dirty="0"/>
              <a:t> + … + w</a:t>
            </a:r>
            <a:r>
              <a:rPr lang="en-US" sz="2000" b="1" i="1" baseline="-25000" dirty="0"/>
              <a:t>d</a:t>
            </a:r>
            <a:r>
              <a:rPr lang="en-US" sz="2000" b="1" i="1" dirty="0"/>
              <a:t>∗ x</a:t>
            </a:r>
            <a:r>
              <a:rPr lang="en-US" sz="2000" b="1" i="1" baseline="30000" dirty="0"/>
              <a:t>d </a:t>
            </a:r>
            <a:r>
              <a:rPr lang="en-US" sz="2000" b="1" i="1" dirty="0"/>
              <a:t>+ b </a:t>
            </a:r>
            <a:endParaRPr lang="en-US" sz="1800" b="1" i="1" noProof="0" dirty="0"/>
          </a:p>
          <a:p>
            <a:pPr>
              <a:spcBef>
                <a:spcPts val="600"/>
              </a:spcBef>
            </a:pPr>
            <a:endParaRPr lang="en-US" sz="1800" noProof="0" dirty="0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76DDCD2-4519-016E-5815-A7C9B0BEBFA6}"/>
              </a:ext>
            </a:extLst>
          </p:cNvPr>
          <p:cNvSpPr/>
          <p:nvPr/>
        </p:nvSpPr>
        <p:spPr>
          <a:xfrm>
            <a:off x="6428250" y="3432784"/>
            <a:ext cx="3314311" cy="36471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Metric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A62B2DEA-6991-2692-2BDB-5EEA1EB4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0" dirty="0">
                <a:solidFill>
                  <a:srgbClr val="00305E"/>
                </a:solidFill>
                <a:latin typeface="Open Sans ExtraBold"/>
              </a:rPr>
              <a:t>Types of </a:t>
            </a: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M</a:t>
            </a:r>
            <a:r>
              <a:rPr lang="en-US" spc="-1" noProof="0" dirty="0" err="1">
                <a:solidFill>
                  <a:srgbClr val="00305E"/>
                </a:solidFill>
                <a:latin typeface="Open Sans ExtraBold"/>
              </a:rPr>
              <a:t>achine</a:t>
            </a:r>
            <a:r>
              <a:rPr lang="en-US" spc="-1" noProof="0" dirty="0">
                <a:solidFill>
                  <a:srgbClr val="00305E"/>
                </a:solidFill>
                <a:latin typeface="Open Sans ExtraBold"/>
              </a:rPr>
              <a:t> </a:t>
            </a: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L</a:t>
            </a:r>
            <a:r>
              <a:rPr lang="en-US" spc="-1" noProof="0" dirty="0">
                <a:solidFill>
                  <a:srgbClr val="00305E"/>
                </a:solidFill>
                <a:latin typeface="Open Sans ExtraBold"/>
              </a:rPr>
              <a:t>earning </a:t>
            </a:r>
            <a:r>
              <a:rPr lang="en-US" spc="-1" dirty="0">
                <a:solidFill>
                  <a:srgbClr val="00305E"/>
                </a:solidFill>
                <a:latin typeface="Open Sans ExtraBold"/>
              </a:rPr>
              <a:t>M</a:t>
            </a:r>
            <a:r>
              <a:rPr lang="en-US" spc="-1" noProof="0" dirty="0" err="1">
                <a:solidFill>
                  <a:srgbClr val="00305E"/>
                </a:solidFill>
                <a:latin typeface="Open Sans ExtraBold"/>
              </a:rPr>
              <a:t>odels</a:t>
            </a:r>
            <a:br>
              <a:rPr lang="en-US" spc="-1" noProof="0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Regression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78F14B-4449-6991-2AFD-7135F12B460C}"/>
              </a:ext>
            </a:extLst>
          </p:cNvPr>
          <p:cNvGrpSpPr/>
          <p:nvPr/>
        </p:nvGrpSpPr>
        <p:grpSpPr>
          <a:xfrm>
            <a:off x="6484020" y="1538200"/>
            <a:ext cx="3083922" cy="1890800"/>
            <a:chOff x="591220" y="2923418"/>
            <a:chExt cx="3083922" cy="1890800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25F1F194-0FD7-C11F-7148-B8B47443D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1302" y="3012326"/>
              <a:ext cx="2783840" cy="1432560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CC007E-1E12-BCB4-681F-27BDC85FAE7F}"/>
                </a:ext>
              </a:extLst>
            </p:cNvPr>
            <p:cNvSpPr txBox="1"/>
            <p:nvPr/>
          </p:nvSpPr>
          <p:spPr>
            <a:xfrm>
              <a:off x="591220" y="35439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ED5973-92BD-EAD9-B7E0-5700CDA877E1}"/>
                </a:ext>
              </a:extLst>
            </p:cNvPr>
            <p:cNvSpPr txBox="1"/>
            <p:nvPr/>
          </p:nvSpPr>
          <p:spPr>
            <a:xfrm>
              <a:off x="2130776" y="444488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x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7414E9-E7B6-A51F-DE25-F75590E8A9A7}"/>
                </a:ext>
              </a:extLst>
            </p:cNvPr>
            <p:cNvSpPr/>
            <p:nvPr/>
          </p:nvSpPr>
          <p:spPr>
            <a:xfrm>
              <a:off x="1071604" y="415403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F1EBC2-B9D7-90EF-6BC4-B4A9C1FBC6D7}"/>
                </a:ext>
              </a:extLst>
            </p:cNvPr>
            <p:cNvSpPr/>
            <p:nvPr/>
          </p:nvSpPr>
          <p:spPr>
            <a:xfrm>
              <a:off x="1224004" y="429972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487CAE-3C61-228E-37D4-DBCE50A067A4}"/>
                </a:ext>
              </a:extLst>
            </p:cNvPr>
            <p:cNvSpPr/>
            <p:nvPr/>
          </p:nvSpPr>
          <p:spPr>
            <a:xfrm>
              <a:off x="1376404" y="386128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7ADFC8-B15D-6BA1-2BE0-0B0BC7AA1CAA}"/>
                </a:ext>
              </a:extLst>
            </p:cNvPr>
            <p:cNvSpPr/>
            <p:nvPr/>
          </p:nvSpPr>
          <p:spPr>
            <a:xfrm>
              <a:off x="1528804" y="405588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AA074C-30BF-CDC2-F48C-2CB2154620C8}"/>
                </a:ext>
              </a:extLst>
            </p:cNvPr>
            <p:cNvSpPr/>
            <p:nvPr/>
          </p:nvSpPr>
          <p:spPr>
            <a:xfrm>
              <a:off x="1681204" y="409574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7A276-8F68-2FD1-1186-1A32A8B0E19D}"/>
                </a:ext>
              </a:extLst>
            </p:cNvPr>
            <p:cNvSpPr/>
            <p:nvPr/>
          </p:nvSpPr>
          <p:spPr>
            <a:xfrm>
              <a:off x="1833604" y="393865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57B9FE-E40E-88CB-A803-8D7F4FCF8285}"/>
                </a:ext>
              </a:extLst>
            </p:cNvPr>
            <p:cNvSpPr/>
            <p:nvPr/>
          </p:nvSpPr>
          <p:spPr>
            <a:xfrm>
              <a:off x="1986004" y="407698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887DAD-2702-B83A-3A7E-947053685141}"/>
                </a:ext>
              </a:extLst>
            </p:cNvPr>
            <p:cNvSpPr/>
            <p:nvPr/>
          </p:nvSpPr>
          <p:spPr>
            <a:xfrm>
              <a:off x="2138404" y="38636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1EDD45-9841-A2A8-3E20-69DC1A627272}"/>
                </a:ext>
              </a:extLst>
            </p:cNvPr>
            <p:cNvSpPr/>
            <p:nvPr/>
          </p:nvSpPr>
          <p:spPr>
            <a:xfrm>
              <a:off x="2290804" y="363619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1F0F9A-030B-CA15-EDF0-83A16811B067}"/>
                </a:ext>
              </a:extLst>
            </p:cNvPr>
            <p:cNvSpPr/>
            <p:nvPr/>
          </p:nvSpPr>
          <p:spPr>
            <a:xfrm>
              <a:off x="2443204" y="3500203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D4A040-DF99-9045-20B7-8FA2BDC12C9D}"/>
                </a:ext>
              </a:extLst>
            </p:cNvPr>
            <p:cNvSpPr/>
            <p:nvPr/>
          </p:nvSpPr>
          <p:spPr>
            <a:xfrm>
              <a:off x="2595604" y="370887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3CDBCC-9717-07FE-CB9A-449B032B4F36}"/>
                </a:ext>
              </a:extLst>
            </p:cNvPr>
            <p:cNvSpPr/>
            <p:nvPr/>
          </p:nvSpPr>
          <p:spPr>
            <a:xfrm>
              <a:off x="2748004" y="3819071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8D93D5-A488-1F25-EA41-7AC9212C912E}"/>
                </a:ext>
              </a:extLst>
            </p:cNvPr>
            <p:cNvSpPr/>
            <p:nvPr/>
          </p:nvSpPr>
          <p:spPr>
            <a:xfrm>
              <a:off x="2900404" y="356350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04D08B-9E05-B4A9-B8C0-BBA369BD9EBD}"/>
                </a:ext>
              </a:extLst>
            </p:cNvPr>
            <p:cNvSpPr/>
            <p:nvPr/>
          </p:nvSpPr>
          <p:spPr>
            <a:xfrm>
              <a:off x="3052804" y="325166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CB4E35-7BAB-5F4D-BA0D-51A57D185AC9}"/>
                </a:ext>
              </a:extLst>
            </p:cNvPr>
            <p:cNvSpPr/>
            <p:nvPr/>
          </p:nvSpPr>
          <p:spPr>
            <a:xfrm>
              <a:off x="3205204" y="3375933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3CE97A-3741-75CF-A194-434844F04DB8}"/>
                </a:ext>
              </a:extLst>
            </p:cNvPr>
            <p:cNvSpPr/>
            <p:nvPr/>
          </p:nvSpPr>
          <p:spPr>
            <a:xfrm>
              <a:off x="3357604" y="292341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546E0-8E88-4CAC-CECB-A04F02BE1D7B}"/>
                </a:ext>
              </a:extLst>
            </p:cNvPr>
            <p:cNvSpPr/>
            <p:nvPr/>
          </p:nvSpPr>
          <p:spPr>
            <a:xfrm>
              <a:off x="3510004" y="336421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B2256F-F452-AE01-BAC0-CDB81112E3FD}"/>
                </a:ext>
              </a:extLst>
            </p:cNvPr>
            <p:cNvSpPr/>
            <p:nvPr/>
          </p:nvSpPr>
          <p:spPr>
            <a:xfrm>
              <a:off x="2819484" y="338884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81153D-7D66-2A42-9C4F-193199B0CD2C}"/>
                </a:ext>
              </a:extLst>
            </p:cNvPr>
            <p:cNvSpPr/>
            <p:nvPr/>
          </p:nvSpPr>
          <p:spPr>
            <a:xfrm>
              <a:off x="1919920" y="376005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76FBF6-1A3C-CD0A-7A8F-26AAEDED59D7}"/>
              </a:ext>
            </a:extLst>
          </p:cNvPr>
          <p:cNvGrpSpPr/>
          <p:nvPr/>
        </p:nvGrpSpPr>
        <p:grpSpPr>
          <a:xfrm>
            <a:off x="6832740" y="1809536"/>
            <a:ext cx="5205980" cy="1749974"/>
            <a:chOff x="933272" y="3194175"/>
            <a:chExt cx="5205980" cy="174997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FECA29-ACE1-DAE3-C4D4-F4736D3CE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272" y="3194175"/>
              <a:ext cx="2741870" cy="120975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Line Callout 2 28">
              <a:extLst>
                <a:ext uri="{FF2B5EF4-FFF2-40B4-BE49-F238E27FC236}">
                  <a16:creationId xmlns:a16="http://schemas.microsoft.com/office/drawing/2014/main" id="{D0FF40E3-D4D6-578D-2326-59298BB48752}"/>
                </a:ext>
              </a:extLst>
            </p:cNvPr>
            <p:cNvSpPr/>
            <p:nvPr/>
          </p:nvSpPr>
          <p:spPr>
            <a:xfrm>
              <a:off x="4462105" y="4011804"/>
              <a:ext cx="1677147" cy="93234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0010"/>
                <a:gd name="adj6" fmla="val -47396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 Modeled linear equation for ideal features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E5D4A4-22D1-E3B1-9B83-8D7ED0700B42}"/>
              </a:ext>
            </a:extLst>
          </p:cNvPr>
          <p:cNvGrpSpPr/>
          <p:nvPr/>
        </p:nvGrpSpPr>
        <p:grpSpPr>
          <a:xfrm>
            <a:off x="9286404" y="912353"/>
            <a:ext cx="2759504" cy="1202632"/>
            <a:chOff x="3393604" y="2290843"/>
            <a:chExt cx="2759504" cy="1202632"/>
          </a:xfrm>
        </p:grpSpPr>
        <p:sp>
          <p:nvSpPr>
            <p:cNvPr id="31" name="Line Callout 2 30">
              <a:extLst>
                <a:ext uri="{FF2B5EF4-FFF2-40B4-BE49-F238E27FC236}">
                  <a16:creationId xmlns:a16="http://schemas.microsoft.com/office/drawing/2014/main" id="{A4FEC8AB-CF38-C6A3-8644-D0A2E2DC4DB5}"/>
                </a:ext>
              </a:extLst>
            </p:cNvPr>
            <p:cNvSpPr/>
            <p:nvPr/>
          </p:nvSpPr>
          <p:spPr>
            <a:xfrm>
              <a:off x="4461583" y="2290843"/>
              <a:ext cx="1691525" cy="120263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0035"/>
                <a:gd name="adj6" fmla="val -61745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“Residual”</a:t>
              </a:r>
              <a:b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difference between predicted and observed values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32E3A2-9DE2-BD3A-DC30-CDEF12B6E65A}"/>
                </a:ext>
              </a:extLst>
            </p:cNvPr>
            <p:cNvCxnSpPr/>
            <p:nvPr/>
          </p:nvCxnSpPr>
          <p:spPr>
            <a:xfrm>
              <a:off x="3393604" y="2995418"/>
              <a:ext cx="0" cy="311840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4B1D61-2346-02DD-CF17-2E0454CBF75F}"/>
              </a:ext>
            </a:extLst>
          </p:cNvPr>
          <p:cNvGrpSpPr/>
          <p:nvPr/>
        </p:nvGrpSpPr>
        <p:grpSpPr>
          <a:xfrm>
            <a:off x="6480817" y="4178401"/>
            <a:ext cx="3083922" cy="1979743"/>
            <a:chOff x="5870032" y="1113343"/>
            <a:chExt cx="3083922" cy="1979743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57382FAF-F69C-A4AF-966D-8D72C48D2079}"/>
                </a:ext>
              </a:extLst>
            </p:cNvPr>
            <p:cNvCxnSpPr>
              <a:cxnSpLocks/>
            </p:cNvCxnSpPr>
            <p:nvPr/>
          </p:nvCxnSpPr>
          <p:spPr>
            <a:xfrm>
              <a:off x="6170114" y="1291194"/>
              <a:ext cx="2783840" cy="1432560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00159D-8608-CAB9-F683-B2686DEAFCE6}"/>
                </a:ext>
              </a:extLst>
            </p:cNvPr>
            <p:cNvSpPr txBox="1"/>
            <p:nvPr/>
          </p:nvSpPr>
          <p:spPr>
            <a:xfrm>
              <a:off x="5870032" y="18228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7CFE9F-9F35-E65B-2867-1C8D958173F2}"/>
                </a:ext>
              </a:extLst>
            </p:cNvPr>
            <p:cNvSpPr txBox="1"/>
            <p:nvPr/>
          </p:nvSpPr>
          <p:spPr>
            <a:xfrm>
              <a:off x="7409588" y="272375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CDDBBC-75AC-FDA2-E76F-4DA49416B0CA}"/>
                </a:ext>
              </a:extLst>
            </p:cNvPr>
            <p:cNvSpPr/>
            <p:nvPr/>
          </p:nvSpPr>
          <p:spPr>
            <a:xfrm>
              <a:off x="6350416" y="248955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87CF264-BC38-8D82-0176-86DC267461DE}"/>
                </a:ext>
              </a:extLst>
            </p:cNvPr>
            <p:cNvSpPr/>
            <p:nvPr/>
          </p:nvSpPr>
          <p:spPr>
            <a:xfrm>
              <a:off x="6508555" y="252032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2638973-170C-C425-90A0-05A4E7880EE3}"/>
                </a:ext>
              </a:extLst>
            </p:cNvPr>
            <p:cNvSpPr/>
            <p:nvPr/>
          </p:nvSpPr>
          <p:spPr>
            <a:xfrm>
              <a:off x="6655216" y="2425863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E7ED17-81B3-DFCD-4E54-2FF13F7F4E2D}"/>
                </a:ext>
              </a:extLst>
            </p:cNvPr>
            <p:cNvSpPr/>
            <p:nvPr/>
          </p:nvSpPr>
          <p:spPr>
            <a:xfrm>
              <a:off x="6791210" y="236757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14A5A7-4372-3191-A548-A130DB4F7F7F}"/>
                </a:ext>
              </a:extLst>
            </p:cNvPr>
            <p:cNvSpPr/>
            <p:nvPr/>
          </p:nvSpPr>
          <p:spPr>
            <a:xfrm>
              <a:off x="6952772" y="253195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A416CB-972F-B656-4C85-74CE4538FAA7}"/>
                </a:ext>
              </a:extLst>
            </p:cNvPr>
            <p:cNvSpPr/>
            <p:nvPr/>
          </p:nvSpPr>
          <p:spPr>
            <a:xfrm>
              <a:off x="7091292" y="236757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9ED4FD-32EF-244D-CE27-008E1C3C4855}"/>
                </a:ext>
              </a:extLst>
            </p:cNvPr>
            <p:cNvSpPr/>
            <p:nvPr/>
          </p:nvSpPr>
          <p:spPr>
            <a:xfrm>
              <a:off x="7248916" y="236684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6B9382-ABE8-1A49-2C74-2FBE10767F9D}"/>
                </a:ext>
              </a:extLst>
            </p:cNvPr>
            <p:cNvSpPr/>
            <p:nvPr/>
          </p:nvSpPr>
          <p:spPr>
            <a:xfrm>
              <a:off x="7417216" y="246970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555E49-968B-9436-5497-096BF72AA36A}"/>
                </a:ext>
              </a:extLst>
            </p:cNvPr>
            <p:cNvSpPr/>
            <p:nvPr/>
          </p:nvSpPr>
          <p:spPr>
            <a:xfrm>
              <a:off x="7988264" y="203605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0964AD1-158C-3C73-15D8-F04CA4369F7B}"/>
                </a:ext>
              </a:extLst>
            </p:cNvPr>
            <p:cNvSpPr/>
            <p:nvPr/>
          </p:nvSpPr>
          <p:spPr>
            <a:xfrm>
              <a:off x="7662297" y="2348811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DA7AA74-3F7C-C8B2-670A-6ED97B1E2D69}"/>
                </a:ext>
              </a:extLst>
            </p:cNvPr>
            <p:cNvSpPr/>
            <p:nvPr/>
          </p:nvSpPr>
          <p:spPr>
            <a:xfrm>
              <a:off x="7963824" y="228439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CDF18D-51A5-D720-4715-A3DEBD6CBDC4}"/>
                </a:ext>
              </a:extLst>
            </p:cNvPr>
            <p:cNvSpPr/>
            <p:nvPr/>
          </p:nvSpPr>
          <p:spPr>
            <a:xfrm>
              <a:off x="8136252" y="209089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C91ECC-650B-69D6-5E92-86C37400E40A}"/>
                </a:ext>
              </a:extLst>
            </p:cNvPr>
            <p:cNvSpPr/>
            <p:nvPr/>
          </p:nvSpPr>
          <p:spPr>
            <a:xfrm>
              <a:off x="8313761" y="203226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632A78-5A01-E582-2C4A-846BC1FFE0C7}"/>
                </a:ext>
              </a:extLst>
            </p:cNvPr>
            <p:cNvSpPr/>
            <p:nvPr/>
          </p:nvSpPr>
          <p:spPr>
            <a:xfrm>
              <a:off x="8387722" y="173804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1396AD-E5D7-F700-9EA0-586AFAA290F9}"/>
                </a:ext>
              </a:extLst>
            </p:cNvPr>
            <p:cNvSpPr/>
            <p:nvPr/>
          </p:nvSpPr>
          <p:spPr>
            <a:xfrm>
              <a:off x="8564416" y="157449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017D9A6-CDAC-81AA-BBB6-49816ED527A0}"/>
                </a:ext>
              </a:extLst>
            </p:cNvPr>
            <p:cNvSpPr/>
            <p:nvPr/>
          </p:nvSpPr>
          <p:spPr>
            <a:xfrm>
              <a:off x="8636416" y="1113343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0BE2BB-5813-FE74-9C87-C03361972B48}"/>
                </a:ext>
              </a:extLst>
            </p:cNvPr>
            <p:cNvSpPr/>
            <p:nvPr/>
          </p:nvSpPr>
          <p:spPr>
            <a:xfrm>
              <a:off x="7176916" y="219201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52EE5AA-595E-E48F-8D44-611FED7AE53E}"/>
                </a:ext>
              </a:extLst>
            </p:cNvPr>
            <p:cNvSpPr/>
            <p:nvPr/>
          </p:nvSpPr>
          <p:spPr>
            <a:xfrm>
              <a:off x="8464807" y="148749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062486F-5B80-D022-306F-8C1053F00253}"/>
                </a:ext>
              </a:extLst>
            </p:cNvPr>
            <p:cNvSpPr/>
            <p:nvPr/>
          </p:nvSpPr>
          <p:spPr>
            <a:xfrm>
              <a:off x="8241761" y="176567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DA6DFBE-6149-8830-65BD-17488A0A1325}"/>
                </a:ext>
              </a:extLst>
            </p:cNvPr>
            <p:cNvSpPr/>
            <p:nvPr/>
          </p:nvSpPr>
          <p:spPr>
            <a:xfrm>
              <a:off x="7781289" y="243884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4D76864-4856-67DF-21DA-378E98BBA00F}"/>
                </a:ext>
              </a:extLst>
            </p:cNvPr>
            <p:cNvSpPr/>
            <p:nvPr/>
          </p:nvSpPr>
          <p:spPr>
            <a:xfrm>
              <a:off x="7529156" y="224876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79528A-4C7F-3B6D-9AC7-4C747F354ADF}"/>
              </a:ext>
            </a:extLst>
          </p:cNvPr>
          <p:cNvGrpSpPr/>
          <p:nvPr/>
        </p:nvGrpSpPr>
        <p:grpSpPr>
          <a:xfrm>
            <a:off x="4570636" y="2857308"/>
            <a:ext cx="7238456" cy="3139987"/>
            <a:chOff x="4570636" y="2857308"/>
            <a:chExt cx="7238456" cy="3139987"/>
          </a:xfrm>
        </p:grpSpPr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61876260-534B-CF91-425C-FE089B78E6CC}"/>
                </a:ext>
              </a:extLst>
            </p:cNvPr>
            <p:cNvSpPr/>
            <p:nvPr/>
          </p:nvSpPr>
          <p:spPr>
            <a:xfrm rot="5400000">
              <a:off x="5508323" y="1919621"/>
              <a:ext cx="2801192" cy="4676565"/>
            </a:xfrm>
            <a:prstGeom prst="arc">
              <a:avLst>
                <a:gd name="adj1" fmla="val 16389778"/>
                <a:gd name="adj2" fmla="val 81599"/>
              </a:avLst>
            </a:prstGeom>
            <a:ln w="25400">
              <a:solidFill>
                <a:srgbClr val="FF9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Line Callout 2 64">
              <a:extLst>
                <a:ext uri="{FF2B5EF4-FFF2-40B4-BE49-F238E27FC236}">
                  <a16:creationId xmlns:a16="http://schemas.microsoft.com/office/drawing/2014/main" id="{4F37BC82-24D0-1238-74D8-58DCFC602AA4}"/>
                </a:ext>
              </a:extLst>
            </p:cNvPr>
            <p:cNvSpPr/>
            <p:nvPr/>
          </p:nvSpPr>
          <p:spPr>
            <a:xfrm>
              <a:off x="10000481" y="5064950"/>
              <a:ext cx="1808611" cy="93234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72"/>
                <a:gd name="adj6" fmla="val -60475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Better modeled using polynomial regression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AC5534C-2200-C9FA-E5D8-FB3B01C555CB}"/>
              </a:ext>
            </a:extLst>
          </p:cNvPr>
          <p:cNvCxnSpPr>
            <a:cxnSpLocks/>
          </p:cNvCxnSpPr>
          <p:nvPr/>
        </p:nvCxnSpPr>
        <p:spPr>
          <a:xfrm flipV="1">
            <a:off x="6832740" y="4553076"/>
            <a:ext cx="2741870" cy="120975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E883B80-EF62-B213-0698-1FA8873AF626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1042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uiExpand="1" build="p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3FB5F-F4F4-CD63-8655-2BC79E12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8295283-F615-45DD-429D-217D2F03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Regression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B5E364-0620-38FE-DE17-DB91B15EC6D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75566" y="1316032"/>
                <a:ext cx="11092913" cy="4647888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sz="2000" b="1" noProof="1"/>
                  <a:t>Logistic (“Logit”) Regression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noProof="1"/>
                  <a:t>Models the probability of a binary outcome [0,1], with:</a:t>
                </a:r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a linear model </a:t>
                </a:r>
                <a:r>
                  <a:rPr lang="en-US" sz="1800" noProof="1">
                    <a:sym typeface="Wingdings" pitchFamily="2" charset="2"/>
                  </a:rPr>
                  <a:t> </a:t>
                </a:r>
                <a:r>
                  <a:rPr lang="en-US" sz="1800" b="1" i="1" noProof="1">
                    <a:sym typeface="Wingdings" pitchFamily="2" charset="2"/>
                  </a:rPr>
                  <a:t>z = w ∗ x + b</a:t>
                </a:r>
                <a:endParaRPr lang="en-US" sz="1800" noProof="1">
                  <a:sym typeface="Wingdings" pitchFamily="2" charset="2"/>
                </a:endParaRPr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a non-linear activation </a:t>
                </a:r>
                <a:r>
                  <a:rPr lang="en-US" sz="1800" noProof="1">
                    <a:sym typeface="Wingdings" pitchFamily="2" charset="2"/>
                  </a:rPr>
                  <a:t> </a:t>
                </a:r>
                <a:r>
                  <a:rPr lang="en-US" sz="1800" b="1" i="1" noProof="1">
                    <a:sym typeface="Wingdings" pitchFamily="2" charset="2"/>
                  </a:rPr>
                  <a:t>y =</a:t>
                </a:r>
                <a:r>
                  <a:rPr lang="en-US" sz="1800" noProof="1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800" i="1" noProof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800" i="1" noProof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de-DE" sz="2800" b="0" i="1" noProof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de-DE" sz="2800" b="0" i="1" noProof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de-DE" sz="2800" b="0" i="1" noProof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sz="2800" b="0" i="1" noProof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2800" b="0" i="1" noProof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r>
                                  <a:rPr lang="de-DE" sz="2800" b="0" i="1" noProof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US" sz="1800" noProof="1"/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y = Predicted probability</a:t>
                </a:r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x = Input data / features</a:t>
                </a:r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w	= Regression Weights</a:t>
                </a:r>
              </a:p>
              <a:p>
                <a:pPr marL="681750" lvl="1" indent="-285750">
                  <a:spcBef>
                    <a:spcPts val="600"/>
                  </a:spcBef>
                </a:pPr>
                <a:r>
                  <a:rPr lang="en-US" sz="1800" noProof="1"/>
                  <a:t>b	= Constant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noProof="1"/>
                  <a:t>Models a </a:t>
                </a:r>
                <a:r>
                  <a:rPr lang="en-US" sz="1800" b="1" noProof="1"/>
                  <a:t>sigmoid curve </a:t>
                </a:r>
                <a:r>
                  <a:rPr lang="en-US" sz="1800" noProof="1"/>
                  <a:t>(S-shape)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noProof="1"/>
                  <a:t>Attempts to minimize the logistic loss (binary cross-entropy)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noProof="1"/>
                  <a:t>Suitable for linearly separable data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noProof="1"/>
                  <a:t>Problems with complex, non-linear relationships or unbalanced data (true/false ratio)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9B5E364-0620-38FE-DE17-DB91B15EC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75566" y="1316032"/>
                <a:ext cx="11092913" cy="4647888"/>
              </a:xfrm>
              <a:blipFill>
                <a:blip r:embed="rId2"/>
                <a:stretch>
                  <a:fillRect l="-1487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718F06A-1B0F-F439-99E2-39ECAD820F88}"/>
              </a:ext>
            </a:extLst>
          </p:cNvPr>
          <p:cNvGrpSpPr/>
          <p:nvPr/>
        </p:nvGrpSpPr>
        <p:grpSpPr>
          <a:xfrm>
            <a:off x="6544769" y="1397312"/>
            <a:ext cx="5525311" cy="3166197"/>
            <a:chOff x="6666689" y="2903527"/>
            <a:chExt cx="5525311" cy="3166197"/>
          </a:xfrm>
        </p:grpSpPr>
        <p:pic>
          <p:nvPicPr>
            <p:cNvPr id="3" name="Picture 2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5BECF966-F433-5916-0671-8E1E484E7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926" y="2903527"/>
              <a:ext cx="4223908" cy="2919976"/>
            </a:xfrm>
            <a:prstGeom prst="rect">
              <a:avLst/>
            </a:prstGeom>
          </p:spPr>
        </p:pic>
        <p:sp>
          <p:nvSpPr>
            <p:cNvPr id="5" name="Textfeld 16">
              <a:extLst>
                <a:ext uri="{FF2B5EF4-FFF2-40B4-BE49-F238E27FC236}">
                  <a16:creationId xmlns:a16="http://schemas.microsoft.com/office/drawing/2014/main" id="{B3590126-524C-58F6-C3A5-58DB83D328F0}"/>
                </a:ext>
              </a:extLst>
            </p:cNvPr>
            <p:cNvSpPr txBox="1"/>
            <p:nvPr/>
          </p:nvSpPr>
          <p:spPr>
            <a:xfrm>
              <a:off x="6666689" y="5823503"/>
              <a:ext cx="5525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noProof="1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Source:  Canley, </a:t>
              </a:r>
              <a:r>
                <a:rPr lang="en-US" sz="1000" noProof="1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4"/>
                </a:rPr>
                <a:t>https://en.wikipedia.org/wiki/Logistic_regression</a:t>
              </a:r>
              <a:r>
                <a:rPr lang="en-US" sz="1000" noProof="1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, </a:t>
              </a:r>
              <a:r>
                <a:rPr lang="en-US" sz="1000" noProof="1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5"/>
                </a:rPr>
                <a:t>CC BY-SA 4.0</a:t>
              </a:r>
              <a:endParaRPr lang="en-US" sz="1000" noProof="1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4859E1-36A6-5BAE-8753-CBA3976EE931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831BFA-8093-07C6-8A68-4CCB191DE217}"/>
              </a:ext>
            </a:extLst>
          </p:cNvPr>
          <p:cNvSpPr/>
          <p:nvPr/>
        </p:nvSpPr>
        <p:spPr>
          <a:xfrm>
            <a:off x="121920" y="3629816"/>
            <a:ext cx="4003040" cy="63528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params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BA7F22-1AA8-2D15-1D37-5D88A81C1F3F}"/>
              </a:ext>
            </a:extLst>
          </p:cNvPr>
          <p:cNvSpPr/>
          <p:nvPr/>
        </p:nvSpPr>
        <p:spPr>
          <a:xfrm>
            <a:off x="4995690" y="4655683"/>
            <a:ext cx="3314311" cy="36471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17756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204F9-14F5-153F-0E94-FC718080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2BFB4CEE-5B22-3840-DB2B-2A182205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Regression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F1C0C2-D8FC-D30C-3C47-9682A084D7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24314"/>
            <a:ext cx="10418247" cy="47286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b="1" noProof="1"/>
              <a:t>Regression with scikit-learn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Navigate to the training materials folder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Use uv to start JuyperLab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Open the notebook “day1.3_ml-basics/01_regression.ipynb”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We will use the Python package scikit-learn and its modules:</a:t>
            </a:r>
          </a:p>
          <a:p>
            <a:pPr marL="681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b="1" noProof="1"/>
              <a:t>sklearn.datasets</a:t>
            </a:r>
            <a:r>
              <a:rPr lang="en-US" sz="1800" noProof="1"/>
              <a:t>: Tools for using common datasets for ML or for generating synthetic data</a:t>
            </a:r>
          </a:p>
          <a:p>
            <a:pPr marL="681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b="1" noProof="1"/>
              <a:t>sklearn.model_selection</a:t>
            </a:r>
            <a:r>
              <a:rPr lang="en-US" sz="1800" noProof="1"/>
              <a:t>: Tools for data splitting, parameter tuning, and more</a:t>
            </a:r>
          </a:p>
          <a:p>
            <a:pPr marL="681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b="1" noProof="1"/>
              <a:t>sklearn.linear_model</a:t>
            </a:r>
            <a:r>
              <a:rPr lang="en-US" sz="1800" noProof="1"/>
              <a:t>: Collection of linear models for regression and classification</a:t>
            </a:r>
          </a:p>
          <a:p>
            <a:pPr marL="68175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sz="1800" b="1" noProof="1"/>
              <a:t>sklearn.metrics</a:t>
            </a:r>
            <a:r>
              <a:rPr lang="en-US" sz="1800" noProof="1"/>
              <a:t>: Collection of various metrics for model evaluation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615F55-78E4-DC8E-89C3-4535BE2EBB03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72453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0048-FE82-A5F3-0270-B07CEAEAC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E724FA3-972E-BDD5-8098-F80A1C11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Decision Trees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200B93-0EF4-EDF9-9681-1503F8D5B6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00706"/>
            <a:ext cx="11042114" cy="20879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0" dirty="0"/>
              <a:t>Decision Tree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Divides the feature space into regions using </a:t>
            </a:r>
            <a:r>
              <a:rPr lang="en-US" sz="1800" b="1" dirty="0"/>
              <a:t>decision rules</a:t>
            </a:r>
            <a:r>
              <a:rPr lang="en-US" sz="1800" dirty="0"/>
              <a:t> learned by optimizing a split criterion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Can be used for regression, classification (Random Forests also for anomaly detection)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Each region is assigned a constant prediction (mean value for regression, majority class for classification)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Can capture non-linear relationships, while remaining interpretable</a:t>
            </a:r>
            <a:endParaRPr lang="en-US" sz="1800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8DF3E3-7A32-EED2-8DEF-675C13C86E26}"/>
              </a:ext>
            </a:extLst>
          </p:cNvPr>
          <p:cNvGrpSpPr/>
          <p:nvPr/>
        </p:nvGrpSpPr>
        <p:grpSpPr>
          <a:xfrm>
            <a:off x="902119" y="4743989"/>
            <a:ext cx="2242070" cy="1291461"/>
            <a:chOff x="1125040" y="3951430"/>
            <a:chExt cx="3182826" cy="183334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A50C5941-1F1E-52CA-8EDD-72BACD95CB8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26" y="4025646"/>
              <a:ext cx="2783840" cy="1432560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43C2A3-481D-7097-0A05-C130E2C559DD}"/>
                </a:ext>
              </a:extLst>
            </p:cNvPr>
            <p:cNvSpPr txBox="1"/>
            <p:nvPr/>
          </p:nvSpPr>
          <p:spPr>
            <a:xfrm>
              <a:off x="1125040" y="4557260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C64B23-28BE-CBFF-065E-6A0F428E715F}"/>
                </a:ext>
              </a:extLst>
            </p:cNvPr>
            <p:cNvSpPr/>
            <p:nvPr/>
          </p:nvSpPr>
          <p:spPr>
            <a:xfrm>
              <a:off x="1704328" y="522400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249F2B-110A-E541-A3AE-A61D5D19DBCC}"/>
                </a:ext>
              </a:extLst>
            </p:cNvPr>
            <p:cNvSpPr/>
            <p:nvPr/>
          </p:nvSpPr>
          <p:spPr>
            <a:xfrm>
              <a:off x="1856728" y="4919831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B49DB2-CC80-FA10-0247-9C674A68E6F2}"/>
                </a:ext>
              </a:extLst>
            </p:cNvPr>
            <p:cNvSpPr/>
            <p:nvPr/>
          </p:nvSpPr>
          <p:spPr>
            <a:xfrm>
              <a:off x="2009128" y="507690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AD648D-6681-AFC0-C923-FB69EF085452}"/>
                </a:ext>
              </a:extLst>
            </p:cNvPr>
            <p:cNvSpPr/>
            <p:nvPr/>
          </p:nvSpPr>
          <p:spPr>
            <a:xfrm>
              <a:off x="2192810" y="4928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0C75AD-B882-D03C-C853-6BE9D09D1403}"/>
                </a:ext>
              </a:extLst>
            </p:cNvPr>
            <p:cNvSpPr/>
            <p:nvPr/>
          </p:nvSpPr>
          <p:spPr>
            <a:xfrm>
              <a:off x="2313928" y="466008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E04925-04ED-3108-C1E4-F1278436D9B7}"/>
                </a:ext>
              </a:extLst>
            </p:cNvPr>
            <p:cNvSpPr/>
            <p:nvPr/>
          </p:nvSpPr>
          <p:spPr>
            <a:xfrm>
              <a:off x="2420577" y="4485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6CE885-E194-7B4D-F5CA-4E071A0FB54F}"/>
                </a:ext>
              </a:extLst>
            </p:cNvPr>
            <p:cNvSpPr/>
            <p:nvPr/>
          </p:nvSpPr>
          <p:spPr>
            <a:xfrm>
              <a:off x="2699128" y="429405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009A7F-0732-9F14-6680-7252CA15AC73}"/>
                </a:ext>
              </a:extLst>
            </p:cNvPr>
            <p:cNvSpPr/>
            <p:nvPr/>
          </p:nvSpPr>
          <p:spPr>
            <a:xfrm>
              <a:off x="2807946" y="4521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49E42A-7419-46DB-F4D2-6E58AED3F349}"/>
                </a:ext>
              </a:extLst>
            </p:cNvPr>
            <p:cNvSpPr/>
            <p:nvPr/>
          </p:nvSpPr>
          <p:spPr>
            <a:xfrm>
              <a:off x="2582728" y="462408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4B0EF4-BF13-E8E2-93A8-85783360C8E2}"/>
                </a:ext>
              </a:extLst>
            </p:cNvPr>
            <p:cNvSpPr/>
            <p:nvPr/>
          </p:nvSpPr>
          <p:spPr>
            <a:xfrm>
              <a:off x="3075928" y="4685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6FA21C-48F2-4661-E6DF-0CDDAC4D9A06}"/>
                </a:ext>
              </a:extLst>
            </p:cNvPr>
            <p:cNvSpPr/>
            <p:nvPr/>
          </p:nvSpPr>
          <p:spPr>
            <a:xfrm>
              <a:off x="3228328" y="4892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112D4A-5A50-A8AB-32A1-6637305831DC}"/>
                </a:ext>
              </a:extLst>
            </p:cNvPr>
            <p:cNvSpPr/>
            <p:nvPr/>
          </p:nvSpPr>
          <p:spPr>
            <a:xfrm>
              <a:off x="3380728" y="510030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88791E-7DD9-A47C-2696-551F1FF6302A}"/>
                </a:ext>
              </a:extLst>
            </p:cNvPr>
            <p:cNvSpPr/>
            <p:nvPr/>
          </p:nvSpPr>
          <p:spPr>
            <a:xfrm>
              <a:off x="3533128" y="4820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FBDAAD-AD48-146B-D5B5-F3BA738DDDB2}"/>
                </a:ext>
              </a:extLst>
            </p:cNvPr>
            <p:cNvSpPr/>
            <p:nvPr/>
          </p:nvSpPr>
          <p:spPr>
            <a:xfrm>
              <a:off x="3728365" y="4413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6637B3-1BD1-1913-1E5F-9577CBE6EDC8}"/>
                </a:ext>
              </a:extLst>
            </p:cNvPr>
            <p:cNvSpPr/>
            <p:nvPr/>
          </p:nvSpPr>
          <p:spPr>
            <a:xfrm>
              <a:off x="3834296" y="4649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C32328-8F3C-EEEA-BE60-CDA5AD71C44D}"/>
                </a:ext>
              </a:extLst>
            </p:cNvPr>
            <p:cNvSpPr/>
            <p:nvPr/>
          </p:nvSpPr>
          <p:spPr>
            <a:xfrm>
              <a:off x="3990328" y="395143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09745E-C6B5-B928-A649-2AD2F8011B66}"/>
                </a:ext>
              </a:extLst>
            </p:cNvPr>
            <p:cNvSpPr/>
            <p:nvPr/>
          </p:nvSpPr>
          <p:spPr>
            <a:xfrm>
              <a:off x="4151040" y="413758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0BE604-896C-D0AF-3EF1-2671BB240AE5}"/>
                </a:ext>
              </a:extLst>
            </p:cNvPr>
            <p:cNvSpPr/>
            <p:nvPr/>
          </p:nvSpPr>
          <p:spPr>
            <a:xfrm>
              <a:off x="3978580" y="437318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F7C39E-C842-4C62-9330-6D2E671772AD}"/>
                </a:ext>
              </a:extLst>
            </p:cNvPr>
            <p:cNvSpPr/>
            <p:nvPr/>
          </p:nvSpPr>
          <p:spPr>
            <a:xfrm>
              <a:off x="3612255" y="4613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DB5EA-E175-8703-036E-CBA3B365BC87}"/>
                </a:ext>
              </a:extLst>
            </p:cNvPr>
            <p:cNvSpPr/>
            <p:nvPr/>
          </p:nvSpPr>
          <p:spPr>
            <a:xfrm>
              <a:off x="3339947" y="47760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E144C72-F0DC-D638-86A3-5FF5278925CE}"/>
                </a:ext>
              </a:extLst>
            </p:cNvPr>
            <p:cNvSpPr/>
            <p:nvPr/>
          </p:nvSpPr>
          <p:spPr>
            <a:xfrm>
              <a:off x="2905812" y="480791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CBAD65-1924-1F2F-E47D-1F20713471B8}"/>
                </a:ext>
              </a:extLst>
            </p:cNvPr>
            <p:cNvSpPr txBox="1"/>
            <p:nvPr/>
          </p:nvSpPr>
          <p:spPr>
            <a:xfrm>
              <a:off x="2763500" y="541544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9CC3DF-8CA9-A317-D740-FA5658C3EAD6}"/>
              </a:ext>
            </a:extLst>
          </p:cNvPr>
          <p:cNvGrpSpPr/>
          <p:nvPr/>
        </p:nvGrpSpPr>
        <p:grpSpPr>
          <a:xfrm>
            <a:off x="762697" y="3038408"/>
            <a:ext cx="3016744" cy="1402653"/>
            <a:chOff x="1428078" y="1412705"/>
            <a:chExt cx="3016744" cy="1402653"/>
          </a:xfrm>
        </p:grpSpPr>
        <p:sp>
          <p:nvSpPr>
            <p:cNvPr id="30" name="Predefined Process 29">
              <a:extLst>
                <a:ext uri="{FF2B5EF4-FFF2-40B4-BE49-F238E27FC236}">
                  <a16:creationId xmlns:a16="http://schemas.microsoft.com/office/drawing/2014/main" id="{D3810F3D-1FDD-F618-407F-85DA70E7B25E}"/>
                </a:ext>
              </a:extLst>
            </p:cNvPr>
            <p:cNvSpPr/>
            <p:nvPr/>
          </p:nvSpPr>
          <p:spPr>
            <a:xfrm>
              <a:off x="2537128" y="1412705"/>
              <a:ext cx="792000" cy="324000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x &lt; 50</a:t>
              </a:r>
            </a:p>
          </p:txBody>
        </p:sp>
        <p:sp>
          <p:nvSpPr>
            <p:cNvPr id="31" name="Predefined Process 30">
              <a:extLst>
                <a:ext uri="{FF2B5EF4-FFF2-40B4-BE49-F238E27FC236}">
                  <a16:creationId xmlns:a16="http://schemas.microsoft.com/office/drawing/2014/main" id="{3712C66B-B2B7-179D-DD3C-14B3064F6735}"/>
                </a:ext>
              </a:extLst>
            </p:cNvPr>
            <p:cNvSpPr/>
            <p:nvPr/>
          </p:nvSpPr>
          <p:spPr>
            <a:xfrm>
              <a:off x="1740328" y="1968567"/>
              <a:ext cx="792000" cy="324000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x &lt; 25</a:t>
              </a:r>
            </a:p>
          </p:txBody>
        </p:sp>
        <p:sp>
          <p:nvSpPr>
            <p:cNvPr id="32" name="Alternative Process 31">
              <a:extLst>
                <a:ext uri="{FF2B5EF4-FFF2-40B4-BE49-F238E27FC236}">
                  <a16:creationId xmlns:a16="http://schemas.microsoft.com/office/drawing/2014/main" id="{BE725312-8196-F509-A1E7-69FC25AC8F47}"/>
                </a:ext>
              </a:extLst>
            </p:cNvPr>
            <p:cNvSpPr/>
            <p:nvPr/>
          </p:nvSpPr>
          <p:spPr>
            <a:xfrm>
              <a:off x="1428078" y="2491358"/>
              <a:ext cx="612000" cy="324000"/>
            </a:xfrm>
            <a:prstGeom prst="flowChartAlternate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y = 2</a:t>
              </a:r>
            </a:p>
          </p:txBody>
        </p:sp>
        <p:sp>
          <p:nvSpPr>
            <p:cNvPr id="33" name="Alternative Process 32">
              <a:extLst>
                <a:ext uri="{FF2B5EF4-FFF2-40B4-BE49-F238E27FC236}">
                  <a16:creationId xmlns:a16="http://schemas.microsoft.com/office/drawing/2014/main" id="{78679514-4BD9-E0A3-96B3-65A2153388D3}"/>
                </a:ext>
              </a:extLst>
            </p:cNvPr>
            <p:cNvSpPr/>
            <p:nvPr/>
          </p:nvSpPr>
          <p:spPr>
            <a:xfrm>
              <a:off x="2229659" y="2491358"/>
              <a:ext cx="612000" cy="324000"/>
            </a:xfrm>
            <a:prstGeom prst="flowChartAlternate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y = 10</a:t>
              </a:r>
            </a:p>
          </p:txBody>
        </p:sp>
        <p:sp>
          <p:nvSpPr>
            <p:cNvPr id="34" name="Alternative Process 33">
              <a:extLst>
                <a:ext uri="{FF2B5EF4-FFF2-40B4-BE49-F238E27FC236}">
                  <a16:creationId xmlns:a16="http://schemas.microsoft.com/office/drawing/2014/main" id="{F7B0A057-64FD-CA6C-A832-0EA734066DE0}"/>
                </a:ext>
              </a:extLst>
            </p:cNvPr>
            <p:cNvSpPr/>
            <p:nvPr/>
          </p:nvSpPr>
          <p:spPr>
            <a:xfrm>
              <a:off x="3031240" y="2491358"/>
              <a:ext cx="612000" cy="324000"/>
            </a:xfrm>
            <a:prstGeom prst="flowChartAlternate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y = 5</a:t>
              </a:r>
            </a:p>
          </p:txBody>
        </p:sp>
        <p:sp>
          <p:nvSpPr>
            <p:cNvPr id="35" name="Alternative Process 34">
              <a:extLst>
                <a:ext uri="{FF2B5EF4-FFF2-40B4-BE49-F238E27FC236}">
                  <a16:creationId xmlns:a16="http://schemas.microsoft.com/office/drawing/2014/main" id="{5FEE4CB8-4485-9288-3B47-DB61412AD251}"/>
                </a:ext>
              </a:extLst>
            </p:cNvPr>
            <p:cNvSpPr/>
            <p:nvPr/>
          </p:nvSpPr>
          <p:spPr>
            <a:xfrm>
              <a:off x="3832822" y="2491358"/>
              <a:ext cx="612000" cy="324000"/>
            </a:xfrm>
            <a:prstGeom prst="flowChartAlternate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y = 18</a:t>
              </a:r>
            </a:p>
          </p:txBody>
        </p:sp>
        <p:sp>
          <p:nvSpPr>
            <p:cNvPr id="36" name="Predefined Process 35">
              <a:extLst>
                <a:ext uri="{FF2B5EF4-FFF2-40B4-BE49-F238E27FC236}">
                  <a16:creationId xmlns:a16="http://schemas.microsoft.com/office/drawing/2014/main" id="{BA3FFC35-B840-D02C-4401-B13D319B2018}"/>
                </a:ext>
              </a:extLst>
            </p:cNvPr>
            <p:cNvSpPr/>
            <p:nvPr/>
          </p:nvSpPr>
          <p:spPr>
            <a:xfrm>
              <a:off x="3339947" y="1968567"/>
              <a:ext cx="792000" cy="324000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noProof="0" dirty="0"/>
                <a:t>x &lt; 75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83BA9069-6623-2ACC-9529-7F07EBDBE3EB}"/>
                </a:ext>
              </a:extLst>
            </p:cNvPr>
            <p:cNvCxnSpPr>
              <a:stCxn id="30" idx="2"/>
              <a:endCxn id="36" idx="0"/>
            </p:cNvCxnSpPr>
            <p:nvPr/>
          </p:nvCxnSpPr>
          <p:spPr>
            <a:xfrm rot="16200000" flipH="1">
              <a:off x="3218606" y="1451226"/>
              <a:ext cx="231862" cy="80281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B663DE3B-23E6-9165-CA21-64787DDF6B99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rot="5400000">
              <a:off x="2418797" y="1454236"/>
              <a:ext cx="231862" cy="796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A6A6FF46-CE07-FC23-DFBB-273432AB3AED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 rot="16200000" flipH="1">
              <a:off x="3837989" y="2190524"/>
              <a:ext cx="198791" cy="40287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CE78F433-2C20-251B-CC54-0233F42DE806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 rot="5400000">
              <a:off x="3437199" y="2192609"/>
              <a:ext cx="198791" cy="39870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2E1879C0-6EA7-5910-5B93-5D393670C026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rot="16200000" flipH="1">
              <a:off x="2236598" y="2192296"/>
              <a:ext cx="198791" cy="3993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955EF1BE-A54F-74A0-D81E-5449E485B6B1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rot="5400000">
              <a:off x="1835808" y="2190837"/>
              <a:ext cx="198791" cy="40225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214C54-858E-7390-6F8E-B87D68E8C45C}"/>
              </a:ext>
            </a:extLst>
          </p:cNvPr>
          <p:cNvGrpSpPr/>
          <p:nvPr/>
        </p:nvGrpSpPr>
        <p:grpSpPr>
          <a:xfrm>
            <a:off x="1288444" y="4743882"/>
            <a:ext cx="3923635" cy="1209877"/>
            <a:chOff x="2009804" y="4743882"/>
            <a:chExt cx="3923635" cy="1209877"/>
          </a:xfrm>
        </p:grpSpPr>
        <p:sp>
          <p:nvSpPr>
            <p:cNvPr id="44" name="Line Callout 2 43">
              <a:extLst>
                <a:ext uri="{FF2B5EF4-FFF2-40B4-BE49-F238E27FC236}">
                  <a16:creationId xmlns:a16="http://schemas.microsoft.com/office/drawing/2014/main" id="{0AB166B7-B1F7-029C-38CF-B1EEDB3A2EF3}"/>
                </a:ext>
              </a:extLst>
            </p:cNvPr>
            <p:cNvSpPr/>
            <p:nvPr/>
          </p:nvSpPr>
          <p:spPr>
            <a:xfrm>
              <a:off x="4388324" y="5028890"/>
              <a:ext cx="1545115" cy="924869"/>
            </a:xfrm>
            <a:prstGeom prst="borderCallout2">
              <a:avLst>
                <a:gd name="adj1" fmla="val 18750"/>
                <a:gd name="adj2" fmla="val -3073"/>
                <a:gd name="adj3" fmla="val 18750"/>
                <a:gd name="adj4" fmla="val -16667"/>
                <a:gd name="adj5" fmla="val -23479"/>
                <a:gd name="adj6" fmla="val -26556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Piecewise constant approximation of the target</a:t>
              </a:r>
              <a:endParaRPr lang="en-US" sz="1400" noProof="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DDBFF10-6FB9-C2D8-7820-5A298DE28F01}"/>
                </a:ext>
              </a:extLst>
            </p:cNvPr>
            <p:cNvGrpSpPr/>
            <p:nvPr/>
          </p:nvGrpSpPr>
          <p:grpSpPr>
            <a:xfrm>
              <a:off x="2009804" y="4743882"/>
              <a:ext cx="1961014" cy="967704"/>
              <a:chOff x="1662053" y="3949214"/>
              <a:chExt cx="2619809" cy="1292801"/>
            </a:xfrm>
          </p:grpSpPr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909E435B-2FCB-2A3B-7D34-DDC83234A2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053" y="4485260"/>
                <a:ext cx="1286128" cy="756755"/>
              </a:xfrm>
              <a:prstGeom prst="bentConnector3">
                <a:avLst>
                  <a:gd name="adj1" fmla="val 40844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5CEEABCD-7FBA-6D48-C459-459101594D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576041" y="4485261"/>
                <a:ext cx="1058509" cy="470571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>
                <a:extLst>
                  <a:ext uri="{FF2B5EF4-FFF2-40B4-BE49-F238E27FC236}">
                    <a16:creationId xmlns:a16="http://schemas.microsoft.com/office/drawing/2014/main" id="{A6355B8C-E499-1CA8-10F1-E843729D2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3352" y="3949214"/>
                <a:ext cx="1058510" cy="100661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C618722-B56A-F2A8-8AFF-16F990E0943B}"/>
              </a:ext>
            </a:extLst>
          </p:cNvPr>
          <p:cNvGrpSpPr/>
          <p:nvPr/>
        </p:nvGrpSpPr>
        <p:grpSpPr>
          <a:xfrm>
            <a:off x="5921466" y="4726945"/>
            <a:ext cx="2242070" cy="1291461"/>
            <a:chOff x="1125040" y="3951430"/>
            <a:chExt cx="3182826" cy="1833349"/>
          </a:xfrm>
        </p:grpSpPr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4ABDEF4-0D68-4982-40A5-59FEE68375AF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26" y="4025646"/>
              <a:ext cx="2783840" cy="1432560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095183-FA8E-4194-611E-6F8AA1C00BB3}"/>
                </a:ext>
              </a:extLst>
            </p:cNvPr>
            <p:cNvSpPr txBox="1"/>
            <p:nvPr/>
          </p:nvSpPr>
          <p:spPr>
            <a:xfrm>
              <a:off x="1125040" y="4557260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y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0D2DD98-AB27-A269-AA82-6BEC1B171043}"/>
                </a:ext>
              </a:extLst>
            </p:cNvPr>
            <p:cNvSpPr/>
            <p:nvPr/>
          </p:nvSpPr>
          <p:spPr>
            <a:xfrm>
              <a:off x="1704328" y="522400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1D12908-ED1E-19F0-9B54-BA5087063B2A}"/>
                </a:ext>
              </a:extLst>
            </p:cNvPr>
            <p:cNvSpPr/>
            <p:nvPr/>
          </p:nvSpPr>
          <p:spPr>
            <a:xfrm>
              <a:off x="1856728" y="4919831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5CE320-16C0-F22C-8F9F-0D7A7829D9B0}"/>
                </a:ext>
              </a:extLst>
            </p:cNvPr>
            <p:cNvSpPr/>
            <p:nvPr/>
          </p:nvSpPr>
          <p:spPr>
            <a:xfrm>
              <a:off x="2009128" y="5076904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606669-3444-C412-DD81-46762584BF63}"/>
                </a:ext>
              </a:extLst>
            </p:cNvPr>
            <p:cNvSpPr/>
            <p:nvPr/>
          </p:nvSpPr>
          <p:spPr>
            <a:xfrm>
              <a:off x="2192810" y="4928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502282C-FA38-C85C-C2A8-8E4723DD13A8}"/>
                </a:ext>
              </a:extLst>
            </p:cNvPr>
            <p:cNvSpPr/>
            <p:nvPr/>
          </p:nvSpPr>
          <p:spPr>
            <a:xfrm>
              <a:off x="2313928" y="466008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806EEF-D6C5-E0D6-0492-E068724BBB90}"/>
                </a:ext>
              </a:extLst>
            </p:cNvPr>
            <p:cNvSpPr/>
            <p:nvPr/>
          </p:nvSpPr>
          <p:spPr>
            <a:xfrm>
              <a:off x="2420577" y="4485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57F9E88-94FF-E370-4019-688A1FE06A6B}"/>
                </a:ext>
              </a:extLst>
            </p:cNvPr>
            <p:cNvSpPr/>
            <p:nvPr/>
          </p:nvSpPr>
          <p:spPr>
            <a:xfrm>
              <a:off x="2699128" y="429405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695D8CA-11A5-EEB8-6891-C810BA772DCD}"/>
                </a:ext>
              </a:extLst>
            </p:cNvPr>
            <p:cNvSpPr/>
            <p:nvPr/>
          </p:nvSpPr>
          <p:spPr>
            <a:xfrm>
              <a:off x="2807946" y="4521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454180-D4CF-CC6F-8C3C-6FB19DA7B87A}"/>
                </a:ext>
              </a:extLst>
            </p:cNvPr>
            <p:cNvSpPr/>
            <p:nvPr/>
          </p:nvSpPr>
          <p:spPr>
            <a:xfrm>
              <a:off x="2582728" y="462408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496EC2F-8BBC-0626-D88D-32AC53788CDD}"/>
                </a:ext>
              </a:extLst>
            </p:cNvPr>
            <p:cNvSpPr/>
            <p:nvPr/>
          </p:nvSpPr>
          <p:spPr>
            <a:xfrm>
              <a:off x="3075928" y="4685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0532B0-8B47-8C43-22FE-79E23A89526F}"/>
                </a:ext>
              </a:extLst>
            </p:cNvPr>
            <p:cNvSpPr/>
            <p:nvPr/>
          </p:nvSpPr>
          <p:spPr>
            <a:xfrm>
              <a:off x="3228328" y="4892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1C9876C-1D75-11F3-776A-197B0A035421}"/>
                </a:ext>
              </a:extLst>
            </p:cNvPr>
            <p:cNvSpPr/>
            <p:nvPr/>
          </p:nvSpPr>
          <p:spPr>
            <a:xfrm>
              <a:off x="3380728" y="510030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82038A-8AE8-3612-DF73-996C50B15D4E}"/>
                </a:ext>
              </a:extLst>
            </p:cNvPr>
            <p:cNvSpPr/>
            <p:nvPr/>
          </p:nvSpPr>
          <p:spPr>
            <a:xfrm>
              <a:off x="3533128" y="4820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78B5B1-A9CA-DA5F-BE24-766F55D5A441}"/>
                </a:ext>
              </a:extLst>
            </p:cNvPr>
            <p:cNvSpPr/>
            <p:nvPr/>
          </p:nvSpPr>
          <p:spPr>
            <a:xfrm>
              <a:off x="3728365" y="4413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268C98-507E-179F-0462-09FEFE6E0859}"/>
                </a:ext>
              </a:extLst>
            </p:cNvPr>
            <p:cNvSpPr/>
            <p:nvPr/>
          </p:nvSpPr>
          <p:spPr>
            <a:xfrm>
              <a:off x="3834296" y="4649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6117E31-10FD-4371-FBCC-327EAAC891AB}"/>
                </a:ext>
              </a:extLst>
            </p:cNvPr>
            <p:cNvSpPr/>
            <p:nvPr/>
          </p:nvSpPr>
          <p:spPr>
            <a:xfrm>
              <a:off x="3990328" y="395143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B916F26-9C19-EB04-6177-73240FB1E6B8}"/>
                </a:ext>
              </a:extLst>
            </p:cNvPr>
            <p:cNvSpPr/>
            <p:nvPr/>
          </p:nvSpPr>
          <p:spPr>
            <a:xfrm>
              <a:off x="4151040" y="4137587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CE701B4-303C-271E-AD16-13C524A651A2}"/>
                </a:ext>
              </a:extLst>
            </p:cNvPr>
            <p:cNvSpPr/>
            <p:nvPr/>
          </p:nvSpPr>
          <p:spPr>
            <a:xfrm>
              <a:off x="3978580" y="437318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E5D5079-1B59-4E91-DC21-F9550BA85355}"/>
                </a:ext>
              </a:extLst>
            </p:cNvPr>
            <p:cNvSpPr/>
            <p:nvPr/>
          </p:nvSpPr>
          <p:spPr>
            <a:xfrm>
              <a:off x="3612255" y="4613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458DE34-EE4D-CC68-3522-502F66F37A1F}"/>
                </a:ext>
              </a:extLst>
            </p:cNvPr>
            <p:cNvSpPr/>
            <p:nvPr/>
          </p:nvSpPr>
          <p:spPr>
            <a:xfrm>
              <a:off x="3339947" y="47760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47310D-F568-686A-C455-E45FA10DF56F}"/>
                </a:ext>
              </a:extLst>
            </p:cNvPr>
            <p:cNvSpPr/>
            <p:nvPr/>
          </p:nvSpPr>
          <p:spPr>
            <a:xfrm>
              <a:off x="2905812" y="480791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3F8A6A6-3DDD-6D05-BFD4-E2CC65E1B888}"/>
                </a:ext>
              </a:extLst>
            </p:cNvPr>
            <p:cNvSpPr txBox="1"/>
            <p:nvPr/>
          </p:nvSpPr>
          <p:spPr>
            <a:xfrm>
              <a:off x="2763500" y="541544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x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8FDAA0E-4282-7B19-A234-160A38C225CD}"/>
              </a:ext>
            </a:extLst>
          </p:cNvPr>
          <p:cNvGrpSpPr/>
          <p:nvPr/>
        </p:nvGrpSpPr>
        <p:grpSpPr>
          <a:xfrm>
            <a:off x="5978260" y="3076502"/>
            <a:ext cx="2293612" cy="1289826"/>
            <a:chOff x="7420176" y="3041821"/>
            <a:chExt cx="2293612" cy="1289826"/>
          </a:xfrm>
        </p:grpSpPr>
        <p:sp>
          <p:nvSpPr>
            <p:cNvPr id="75" name="Predefined Process 74">
              <a:extLst>
                <a:ext uri="{FF2B5EF4-FFF2-40B4-BE49-F238E27FC236}">
                  <a16:creationId xmlns:a16="http://schemas.microsoft.com/office/drawing/2014/main" id="{943AB4EF-D1C9-C140-1A97-11A8A2B84565}"/>
                </a:ext>
              </a:extLst>
            </p:cNvPr>
            <p:cNvSpPr/>
            <p:nvPr/>
          </p:nvSpPr>
          <p:spPr>
            <a:xfrm>
              <a:off x="8373138" y="3041821"/>
              <a:ext cx="386637" cy="217483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noProof="0" dirty="0"/>
            </a:p>
          </p:txBody>
        </p:sp>
        <p:sp>
          <p:nvSpPr>
            <p:cNvPr id="76" name="Predefined Process 75">
              <a:extLst>
                <a:ext uri="{FF2B5EF4-FFF2-40B4-BE49-F238E27FC236}">
                  <a16:creationId xmlns:a16="http://schemas.microsoft.com/office/drawing/2014/main" id="{E7D77BAE-A068-662A-152C-9D5C6FB4BD9B}"/>
                </a:ext>
              </a:extLst>
            </p:cNvPr>
            <p:cNvSpPr/>
            <p:nvPr/>
          </p:nvSpPr>
          <p:spPr>
            <a:xfrm>
              <a:off x="7922948" y="3414940"/>
              <a:ext cx="386637" cy="217483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noProof="0" dirty="0"/>
            </a:p>
          </p:txBody>
        </p:sp>
        <p:sp>
          <p:nvSpPr>
            <p:cNvPr id="77" name="Predefined Process 76">
              <a:extLst>
                <a:ext uri="{FF2B5EF4-FFF2-40B4-BE49-F238E27FC236}">
                  <a16:creationId xmlns:a16="http://schemas.microsoft.com/office/drawing/2014/main" id="{F87F3579-0099-D02F-011E-346E95AF6ECE}"/>
                </a:ext>
              </a:extLst>
            </p:cNvPr>
            <p:cNvSpPr/>
            <p:nvPr/>
          </p:nvSpPr>
          <p:spPr>
            <a:xfrm>
              <a:off x="8827369" y="3414940"/>
              <a:ext cx="386637" cy="217483"/>
            </a:xfrm>
            <a:prstGeom prst="flowChartPredefinedProcess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noProof="0" dirty="0"/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92C1BF49-2C13-731E-574B-0C8296D629C5}"/>
                </a:ext>
              </a:extLst>
            </p:cNvPr>
            <p:cNvCxnSpPr>
              <a:stCxn id="75" idx="2"/>
              <a:endCxn id="77" idx="0"/>
            </p:cNvCxnSpPr>
            <p:nvPr/>
          </p:nvCxnSpPr>
          <p:spPr>
            <a:xfrm rot="16200000" flipH="1">
              <a:off x="8715754" y="3110007"/>
              <a:ext cx="155636" cy="45423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8923550D-562D-09C5-1CD7-B0E90C278C19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 rot="5400000">
              <a:off x="8263544" y="3112027"/>
              <a:ext cx="155636" cy="45019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E7B6B3-B308-0BD0-2302-49D40781AE85}"/>
                </a:ext>
              </a:extLst>
            </p:cNvPr>
            <p:cNvSpPr txBox="1"/>
            <p:nvPr/>
          </p:nvSpPr>
          <p:spPr>
            <a:xfrm>
              <a:off x="8484417" y="3736775"/>
              <a:ext cx="293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noProof="0" dirty="0"/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92551E4-0009-3EBD-A3F6-2F0876C67018}"/>
                </a:ext>
              </a:extLst>
            </p:cNvPr>
            <p:cNvSpPr txBox="1"/>
            <p:nvPr/>
          </p:nvSpPr>
          <p:spPr>
            <a:xfrm>
              <a:off x="8476012" y="4055815"/>
              <a:ext cx="293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noProof="0" dirty="0"/>
                <a:t>…</a:t>
              </a: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DEA2864C-4C50-9362-EB8B-83D1043FC0E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89635" y="3566075"/>
              <a:ext cx="133437" cy="2704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1D734A9A-A243-9408-E26B-35C8817674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20607" y="3567474"/>
              <a:ext cx="133437" cy="2676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75084B5B-8390-5E2A-FEE2-A731818A5FB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85136" y="3566156"/>
              <a:ext cx="133437" cy="2704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AF2E9491-268E-0B1F-54EE-8A00EC6049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16107" y="3567555"/>
              <a:ext cx="133437" cy="2676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563016F-DC00-6E76-3EFC-540BDC86936D}"/>
                </a:ext>
              </a:extLst>
            </p:cNvPr>
            <p:cNvGrpSpPr/>
            <p:nvPr/>
          </p:nvGrpSpPr>
          <p:grpSpPr>
            <a:xfrm>
              <a:off x="7420176" y="3993048"/>
              <a:ext cx="2293612" cy="338599"/>
              <a:chOff x="7733979" y="3156175"/>
              <a:chExt cx="3416955" cy="504435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DD08977-0874-EA9C-4128-8F1474627644}"/>
                  </a:ext>
                </a:extLst>
              </p:cNvPr>
              <p:cNvGrpSpPr/>
              <p:nvPr/>
            </p:nvGrpSpPr>
            <p:grpSpPr>
              <a:xfrm>
                <a:off x="7733979" y="3156610"/>
                <a:ext cx="1008589" cy="504000"/>
                <a:chOff x="7618809" y="3313115"/>
                <a:chExt cx="1008589" cy="504000"/>
              </a:xfrm>
            </p:grpSpPr>
            <p:sp>
              <p:nvSpPr>
                <p:cNvPr id="93" name="Alternative Process 92">
                  <a:extLst>
                    <a:ext uri="{FF2B5EF4-FFF2-40B4-BE49-F238E27FC236}">
                      <a16:creationId xmlns:a16="http://schemas.microsoft.com/office/drawing/2014/main" id="{0C163364-86BB-3E2C-0E0A-A87B1DA897D9}"/>
                    </a:ext>
                  </a:extLst>
                </p:cNvPr>
                <p:cNvSpPr/>
                <p:nvPr/>
              </p:nvSpPr>
              <p:spPr>
                <a:xfrm>
                  <a:off x="8195398" y="3493115"/>
                  <a:ext cx="432000" cy="324000"/>
                </a:xfrm>
                <a:prstGeom prst="flowChartAlternateProcess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noProof="0" dirty="0"/>
                </a:p>
              </p:txBody>
            </p:sp>
            <p:sp>
              <p:nvSpPr>
                <p:cNvPr id="94" name="Alternative Process 93">
                  <a:extLst>
                    <a:ext uri="{FF2B5EF4-FFF2-40B4-BE49-F238E27FC236}">
                      <a16:creationId xmlns:a16="http://schemas.microsoft.com/office/drawing/2014/main" id="{C7280519-4651-5737-DDC8-340589CA2DBD}"/>
                    </a:ext>
                  </a:extLst>
                </p:cNvPr>
                <p:cNvSpPr/>
                <p:nvPr/>
              </p:nvSpPr>
              <p:spPr>
                <a:xfrm>
                  <a:off x="7618809" y="3493115"/>
                  <a:ext cx="432000" cy="324000"/>
                </a:xfrm>
                <a:prstGeom prst="flowChartAlternateProcess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noProof="0" dirty="0"/>
                </a:p>
              </p:txBody>
            </p:sp>
            <p:cxnSp>
              <p:nvCxnSpPr>
                <p:cNvPr id="95" name="Elbow Connector 94">
                  <a:extLst>
                    <a:ext uri="{FF2B5EF4-FFF2-40B4-BE49-F238E27FC236}">
                      <a16:creationId xmlns:a16="http://schemas.microsoft.com/office/drawing/2014/main" id="{05EB53A9-E762-9BE7-7C70-4DF2351AA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179669" y="3259115"/>
                  <a:ext cx="180000" cy="288000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lbow Connector 95">
                  <a:extLst>
                    <a:ext uri="{FF2B5EF4-FFF2-40B4-BE49-F238E27FC236}">
                      <a16:creationId xmlns:a16="http://schemas.microsoft.com/office/drawing/2014/main" id="{00A362CB-B278-94A5-63AC-C18AF8CB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92149" y="3260500"/>
                  <a:ext cx="180000" cy="288000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6058872-EBB8-CD1A-9B15-09B31FEADE95}"/>
                  </a:ext>
                </a:extLst>
              </p:cNvPr>
              <p:cNvGrpSpPr/>
              <p:nvPr/>
            </p:nvGrpSpPr>
            <p:grpSpPr>
              <a:xfrm>
                <a:off x="10142345" y="3156175"/>
                <a:ext cx="1008589" cy="504000"/>
                <a:chOff x="7618809" y="3313115"/>
                <a:chExt cx="1008589" cy="504000"/>
              </a:xfrm>
            </p:grpSpPr>
            <p:sp>
              <p:nvSpPr>
                <p:cNvPr id="89" name="Alternative Process 88">
                  <a:extLst>
                    <a:ext uri="{FF2B5EF4-FFF2-40B4-BE49-F238E27FC236}">
                      <a16:creationId xmlns:a16="http://schemas.microsoft.com/office/drawing/2014/main" id="{427EFE9E-2058-5E08-866C-21EA5573A449}"/>
                    </a:ext>
                  </a:extLst>
                </p:cNvPr>
                <p:cNvSpPr/>
                <p:nvPr/>
              </p:nvSpPr>
              <p:spPr>
                <a:xfrm>
                  <a:off x="8195398" y="3493115"/>
                  <a:ext cx="432000" cy="324000"/>
                </a:xfrm>
                <a:prstGeom prst="flowChartAlternateProcess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noProof="0" dirty="0"/>
                </a:p>
              </p:txBody>
            </p:sp>
            <p:sp>
              <p:nvSpPr>
                <p:cNvPr id="90" name="Alternative Process 89">
                  <a:extLst>
                    <a:ext uri="{FF2B5EF4-FFF2-40B4-BE49-F238E27FC236}">
                      <a16:creationId xmlns:a16="http://schemas.microsoft.com/office/drawing/2014/main" id="{476B9807-5CEA-F27B-8B73-25FE2212505B}"/>
                    </a:ext>
                  </a:extLst>
                </p:cNvPr>
                <p:cNvSpPr/>
                <p:nvPr/>
              </p:nvSpPr>
              <p:spPr>
                <a:xfrm>
                  <a:off x="7618809" y="3493115"/>
                  <a:ext cx="432000" cy="324000"/>
                </a:xfrm>
                <a:prstGeom prst="flowChartAlternateProcess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noProof="0" dirty="0"/>
                </a:p>
              </p:txBody>
            </p:sp>
            <p:cxnSp>
              <p:nvCxnSpPr>
                <p:cNvPr id="91" name="Elbow Connector 90">
                  <a:extLst>
                    <a:ext uri="{FF2B5EF4-FFF2-40B4-BE49-F238E27FC236}">
                      <a16:creationId xmlns:a16="http://schemas.microsoft.com/office/drawing/2014/main" id="{FDFAE046-A9CE-B698-7C04-BFE406103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179669" y="3259115"/>
                  <a:ext cx="180000" cy="288000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>
                  <a:extLst>
                    <a:ext uri="{FF2B5EF4-FFF2-40B4-BE49-F238E27FC236}">
                      <a16:creationId xmlns:a16="http://schemas.microsoft.com/office/drawing/2014/main" id="{ACC15132-914C-3426-FA81-2064AE0F6C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92149" y="3260500"/>
                  <a:ext cx="180000" cy="288000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812DAE-E9EC-59BC-AEA7-953B581E6745}"/>
              </a:ext>
            </a:extLst>
          </p:cNvPr>
          <p:cNvGrpSpPr/>
          <p:nvPr/>
        </p:nvGrpSpPr>
        <p:grpSpPr>
          <a:xfrm>
            <a:off x="6312011" y="4532833"/>
            <a:ext cx="4996288" cy="1420927"/>
            <a:chOff x="7033371" y="4532833"/>
            <a:chExt cx="4996288" cy="1420927"/>
          </a:xfrm>
        </p:grpSpPr>
        <p:sp>
          <p:nvSpPr>
            <p:cNvPr id="99" name="Line Callout 2 98">
              <a:extLst>
                <a:ext uri="{FF2B5EF4-FFF2-40B4-BE49-F238E27FC236}">
                  <a16:creationId xmlns:a16="http://schemas.microsoft.com/office/drawing/2014/main" id="{A9AD4145-7B31-677A-3084-0B8ED556E5D2}"/>
                </a:ext>
              </a:extLst>
            </p:cNvPr>
            <p:cNvSpPr/>
            <p:nvPr/>
          </p:nvSpPr>
          <p:spPr>
            <a:xfrm flipH="1">
              <a:off x="9831977" y="4532833"/>
              <a:ext cx="2197682" cy="1420927"/>
            </a:xfrm>
            <a:prstGeom prst="borderCallout2">
              <a:avLst>
                <a:gd name="adj1" fmla="val 20233"/>
                <a:gd name="adj2" fmla="val 103182"/>
                <a:gd name="adj3" fmla="val 20233"/>
                <a:gd name="adj4" fmla="val 109850"/>
                <a:gd name="adj5" fmla="val 28469"/>
                <a:gd name="adj6" fmla="val 143117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noProof="0" dirty="0"/>
                <a:t>Decision tree with greater depth for closer fit to training data.</a:t>
              </a:r>
              <a:br>
                <a:rPr lang="en-US" sz="1400" noProof="0" dirty="0"/>
              </a:br>
              <a:r>
                <a:rPr lang="en-US" sz="1400" noProof="0" dirty="0"/>
                <a:t>But increases overfitting and reduces generalization.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DB3A726-4BE8-ECFE-1A8C-AA7355EADE23}"/>
                </a:ext>
              </a:extLst>
            </p:cNvPr>
            <p:cNvGrpSpPr/>
            <p:nvPr/>
          </p:nvGrpSpPr>
          <p:grpSpPr>
            <a:xfrm>
              <a:off x="7033371" y="4772298"/>
              <a:ext cx="1802265" cy="874346"/>
              <a:chOff x="8322243" y="3978189"/>
              <a:chExt cx="2600522" cy="1261610"/>
            </a:xfrm>
          </p:grpSpPr>
          <p:cxnSp>
            <p:nvCxnSpPr>
              <p:cNvPr id="101" name="Elbow Connector 100">
                <a:extLst>
                  <a:ext uri="{FF2B5EF4-FFF2-40B4-BE49-F238E27FC236}">
                    <a16:creationId xmlns:a16="http://schemas.microsoft.com/office/drawing/2014/main" id="{CEC8A08D-ABC3-B938-2192-9EC14D055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2243" y="4877694"/>
                <a:ext cx="385030" cy="362105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101">
                <a:extLst>
                  <a:ext uri="{FF2B5EF4-FFF2-40B4-BE49-F238E27FC236}">
                    <a16:creationId xmlns:a16="http://schemas.microsoft.com/office/drawing/2014/main" id="{368C7E00-FB63-4486-EBB5-772ACC23A07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8919" y="4877403"/>
                <a:ext cx="298656" cy="25668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>
                <a:extLst>
                  <a:ext uri="{FF2B5EF4-FFF2-40B4-BE49-F238E27FC236}">
                    <a16:creationId xmlns:a16="http://schemas.microsoft.com/office/drawing/2014/main" id="{E8E9A9EA-E72D-C5C5-0B83-DC1F49CB4C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575320" y="4567180"/>
                <a:ext cx="865688" cy="26813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>
                <a:extLst>
                  <a:ext uri="{FF2B5EF4-FFF2-40B4-BE49-F238E27FC236}">
                    <a16:creationId xmlns:a16="http://schemas.microsoft.com/office/drawing/2014/main" id="{6FEF3D18-CBAF-34B9-753C-7BE042C5B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8731" y="4258599"/>
                <a:ext cx="590143" cy="520890"/>
              </a:xfrm>
              <a:prstGeom prst="bentConnector3">
                <a:avLst>
                  <a:gd name="adj1" fmla="val 26855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>
                <a:extLst>
                  <a:ext uri="{FF2B5EF4-FFF2-40B4-BE49-F238E27FC236}">
                    <a16:creationId xmlns:a16="http://schemas.microsoft.com/office/drawing/2014/main" id="{DE94D521-8711-4E8A-E638-E8507A46E6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9516" y="4779820"/>
                <a:ext cx="355143" cy="354269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Elbow Connector 105">
                <a:extLst>
                  <a:ext uri="{FF2B5EF4-FFF2-40B4-BE49-F238E27FC236}">
                    <a16:creationId xmlns:a16="http://schemas.microsoft.com/office/drawing/2014/main" id="{5AA0CED4-6ADB-C752-394D-6313E2A02E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921418" y="4591044"/>
                <a:ext cx="573069" cy="542712"/>
              </a:xfrm>
              <a:prstGeom prst="bentConnector3">
                <a:avLst>
                  <a:gd name="adj1" fmla="val 60444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6">
                <a:extLst>
                  <a:ext uri="{FF2B5EF4-FFF2-40B4-BE49-F238E27FC236}">
                    <a16:creationId xmlns:a16="http://schemas.microsoft.com/office/drawing/2014/main" id="{A936CB75-1CA9-3B00-FDEF-3D035126E39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369905" y="3978189"/>
                <a:ext cx="396000" cy="612000"/>
              </a:xfrm>
              <a:prstGeom prst="bentConnector3">
                <a:avLst>
                  <a:gd name="adj1" fmla="val 60444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107">
                <a:extLst>
                  <a:ext uri="{FF2B5EF4-FFF2-40B4-BE49-F238E27FC236}">
                    <a16:creationId xmlns:a16="http://schemas.microsoft.com/office/drawing/2014/main" id="{7D00B5F0-B00B-679E-2069-EAC0D958E1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0526765" y="3978292"/>
                <a:ext cx="396000" cy="180000"/>
              </a:xfrm>
              <a:prstGeom prst="bentConnector3">
                <a:avLst>
                  <a:gd name="adj1" fmla="val 60444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FC67E57-83B9-DE83-D72F-1D2B56785128}"/>
              </a:ext>
            </a:extLst>
          </p:cNvPr>
          <p:cNvGrpSpPr/>
          <p:nvPr/>
        </p:nvGrpSpPr>
        <p:grpSpPr>
          <a:xfrm>
            <a:off x="171341" y="3120887"/>
            <a:ext cx="336438" cy="1172817"/>
            <a:chOff x="667414" y="3120887"/>
            <a:chExt cx="336438" cy="1172817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13416AC-C507-355E-001A-6CFE77DAB56E}"/>
                </a:ext>
              </a:extLst>
            </p:cNvPr>
            <p:cNvCxnSpPr/>
            <p:nvPr/>
          </p:nvCxnSpPr>
          <p:spPr>
            <a:xfrm>
              <a:off x="1003852" y="3120887"/>
              <a:ext cx="0" cy="1172817"/>
            </a:xfrm>
            <a:prstGeom prst="straightConnector1">
              <a:avLst/>
            </a:prstGeom>
            <a:ln w="38100">
              <a:solidFill>
                <a:srgbClr val="FF9300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08ED386-4687-A9A4-B67B-F50CE3D3527D}"/>
                </a:ext>
              </a:extLst>
            </p:cNvPr>
            <p:cNvSpPr txBox="1"/>
            <p:nvPr/>
          </p:nvSpPr>
          <p:spPr>
            <a:xfrm rot="16200000">
              <a:off x="470886" y="3553406"/>
              <a:ext cx="700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Depth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269992E-D04A-F313-A3BD-D11001739CED}"/>
              </a:ext>
            </a:extLst>
          </p:cNvPr>
          <p:cNvGrpSpPr/>
          <p:nvPr/>
        </p:nvGrpSpPr>
        <p:grpSpPr>
          <a:xfrm>
            <a:off x="2143047" y="3203733"/>
            <a:ext cx="2354833" cy="414841"/>
            <a:chOff x="2864407" y="2888145"/>
            <a:chExt cx="2354833" cy="41484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5179DEA-7B39-278C-E30A-E75B892577B8}"/>
                </a:ext>
              </a:extLst>
            </p:cNvPr>
            <p:cNvSpPr/>
            <p:nvPr/>
          </p:nvSpPr>
          <p:spPr>
            <a:xfrm>
              <a:off x="2864407" y="3056768"/>
              <a:ext cx="246218" cy="246218"/>
            </a:xfrm>
            <a:prstGeom prst="ellipse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1C1F3F-7CE4-5C67-C6A9-DAA2802A0154}"/>
                </a:ext>
              </a:extLst>
            </p:cNvPr>
            <p:cNvCxnSpPr>
              <a:cxnSpLocks/>
              <a:stCxn id="115" idx="1"/>
              <a:endCxn id="109" idx="6"/>
            </p:cNvCxnSpPr>
            <p:nvPr/>
          </p:nvCxnSpPr>
          <p:spPr>
            <a:xfrm flipH="1">
              <a:off x="3110625" y="3026645"/>
              <a:ext cx="939705" cy="153232"/>
            </a:xfrm>
            <a:prstGeom prst="line">
              <a:avLst/>
            </a:prstGeom>
            <a:ln w="2540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FB3B7E6-9EC6-1377-5005-B3161238D933}"/>
                </a:ext>
              </a:extLst>
            </p:cNvPr>
            <p:cNvSpPr txBox="1"/>
            <p:nvPr/>
          </p:nvSpPr>
          <p:spPr>
            <a:xfrm>
              <a:off x="4050330" y="2888145"/>
              <a:ext cx="1168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split criterion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6F3C2CA-CE64-74BB-C281-70F578D0C8F2}"/>
              </a:ext>
            </a:extLst>
          </p:cNvPr>
          <p:cNvGrpSpPr/>
          <p:nvPr/>
        </p:nvGrpSpPr>
        <p:grpSpPr>
          <a:xfrm>
            <a:off x="2944332" y="3610430"/>
            <a:ext cx="2099364" cy="530904"/>
            <a:chOff x="3665692" y="3610430"/>
            <a:chExt cx="2099364" cy="530904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B85054-CD08-A51B-33C0-6DF54A86114F}"/>
                </a:ext>
              </a:extLst>
            </p:cNvPr>
            <p:cNvSpPr/>
            <p:nvPr/>
          </p:nvSpPr>
          <p:spPr>
            <a:xfrm>
              <a:off x="3665692" y="3894642"/>
              <a:ext cx="246692" cy="246692"/>
            </a:xfrm>
            <a:prstGeom prst="ellipse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0E703AD-959C-886C-290F-90E4DC814033}"/>
                </a:ext>
              </a:extLst>
            </p:cNvPr>
            <p:cNvCxnSpPr>
              <a:cxnSpLocks/>
              <a:endCxn id="110" idx="6"/>
            </p:cNvCxnSpPr>
            <p:nvPr/>
          </p:nvCxnSpPr>
          <p:spPr>
            <a:xfrm flipH="1">
              <a:off x="3912384" y="3785021"/>
              <a:ext cx="748746" cy="232967"/>
            </a:xfrm>
            <a:prstGeom prst="line">
              <a:avLst/>
            </a:prstGeom>
            <a:ln w="2540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E8E8A0-0F0D-1B40-95A5-8BAB91E614C8}"/>
                </a:ext>
              </a:extLst>
            </p:cNvPr>
            <p:cNvSpPr txBox="1"/>
            <p:nvPr/>
          </p:nvSpPr>
          <p:spPr>
            <a:xfrm>
              <a:off x="4636221" y="3610430"/>
              <a:ext cx="112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split criterion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0C298E3-CDBA-AAD6-5FAE-854530699565}"/>
              </a:ext>
            </a:extLst>
          </p:cNvPr>
          <p:cNvGrpSpPr/>
          <p:nvPr/>
        </p:nvGrpSpPr>
        <p:grpSpPr>
          <a:xfrm>
            <a:off x="1910223" y="2911073"/>
            <a:ext cx="3181456" cy="455300"/>
            <a:chOff x="2810956" y="3187551"/>
            <a:chExt cx="3181456" cy="45530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1196EA1-3395-6CD0-F3F9-1ADB70E73488}"/>
                </a:ext>
              </a:extLst>
            </p:cNvPr>
            <p:cNvSpPr/>
            <p:nvPr/>
          </p:nvSpPr>
          <p:spPr>
            <a:xfrm>
              <a:off x="2810956" y="3286538"/>
              <a:ext cx="356313" cy="356313"/>
            </a:xfrm>
            <a:prstGeom prst="ellipse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18E31C6-9013-3C51-C730-04571387A14C}"/>
                </a:ext>
              </a:extLst>
            </p:cNvPr>
            <p:cNvCxnSpPr>
              <a:cxnSpLocks/>
              <a:stCxn id="122" idx="1"/>
              <a:endCxn id="120" idx="6"/>
            </p:cNvCxnSpPr>
            <p:nvPr/>
          </p:nvCxnSpPr>
          <p:spPr>
            <a:xfrm flipH="1">
              <a:off x="3167269" y="3326051"/>
              <a:ext cx="769772" cy="138644"/>
            </a:xfrm>
            <a:prstGeom prst="line">
              <a:avLst/>
            </a:prstGeom>
            <a:ln w="2540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8B8D841-B6EA-64AE-1BFF-47D8B06BE695}"/>
                </a:ext>
              </a:extLst>
            </p:cNvPr>
            <p:cNvSpPr txBox="1"/>
            <p:nvPr/>
          </p:nvSpPr>
          <p:spPr>
            <a:xfrm>
              <a:off x="3937041" y="3187551"/>
              <a:ext cx="2055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features for decision rules</a:t>
              </a:r>
            </a:p>
          </p:txBody>
        </p:sp>
      </p:grp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4A58A9-B26E-96A9-2EF8-50A413810AD3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284847F6-0D85-33FE-19DE-B61E9A8D23DC}"/>
              </a:ext>
            </a:extLst>
          </p:cNvPr>
          <p:cNvSpPr/>
          <p:nvPr/>
        </p:nvSpPr>
        <p:spPr>
          <a:xfrm>
            <a:off x="9276080" y="2639783"/>
            <a:ext cx="2641600" cy="163222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params: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Max depth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Split criterion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Min samples for split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Max leaf nodes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185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B96CD-72F2-D1AE-29CD-6D776C46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092CE1E-833E-B831-FA78-A819627A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Decision Trees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9EB5FF-4FCB-54A1-BB00-52BE32B821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27730"/>
            <a:ext cx="10564594" cy="21504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0" dirty="0"/>
              <a:t>Random Forest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0" dirty="0"/>
              <a:t>Ensemble Model </a:t>
            </a:r>
            <a:r>
              <a:rPr lang="en-US" sz="1800" dirty="0"/>
              <a:t>consisting of </a:t>
            </a:r>
            <a:r>
              <a:rPr lang="en-US" sz="1800" i="1" noProof="0" dirty="0"/>
              <a:t>n</a:t>
            </a:r>
            <a:r>
              <a:rPr lang="en-US" sz="1800" noProof="0" dirty="0"/>
              <a:t> Decision Trees (DT)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0" dirty="0"/>
              <a:t>Each DT </a:t>
            </a:r>
            <a:r>
              <a:rPr lang="en-US" sz="1800" dirty="0"/>
              <a:t> is trained on a randomly resampled dataset (samples may appear multiple times)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Random subset of features considered at each split</a:t>
            </a:r>
            <a:endParaRPr lang="en-US" sz="18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Prediction is obtained by averaging (regression) or majority vote (classification)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Reduces variance and overfitting compared to a single DT</a:t>
            </a:r>
            <a:endParaRPr lang="en-US" sz="1800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BD3EC9-9E4F-5865-A0A9-948BB04DF0EF}"/>
              </a:ext>
            </a:extLst>
          </p:cNvPr>
          <p:cNvGrpSpPr/>
          <p:nvPr/>
        </p:nvGrpSpPr>
        <p:grpSpPr>
          <a:xfrm>
            <a:off x="272414" y="3335188"/>
            <a:ext cx="2037999" cy="1264080"/>
            <a:chOff x="1099366" y="3951430"/>
            <a:chExt cx="3208500" cy="199008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0119EBA5-35E3-DF2E-6911-EBCD4A6A3B7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26" y="4025646"/>
              <a:ext cx="2783840" cy="1432560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62C7F4-B2E8-109E-CEAF-41994DA3E99D}"/>
                </a:ext>
              </a:extLst>
            </p:cNvPr>
            <p:cNvSpPr txBox="1"/>
            <p:nvPr/>
          </p:nvSpPr>
          <p:spPr>
            <a:xfrm>
              <a:off x="1099366" y="4557260"/>
              <a:ext cx="432052" cy="48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noProof="0" dirty="0"/>
                <a:t>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8C6DC5-1F77-1FDD-C930-8F161B5C5197}"/>
                </a:ext>
              </a:extLst>
            </p:cNvPr>
            <p:cNvSpPr/>
            <p:nvPr/>
          </p:nvSpPr>
          <p:spPr>
            <a:xfrm>
              <a:off x="1704328" y="522400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DAB1F0-99C1-4558-1DB5-A18D7D0BA9C9}"/>
                </a:ext>
              </a:extLst>
            </p:cNvPr>
            <p:cNvSpPr/>
            <p:nvPr/>
          </p:nvSpPr>
          <p:spPr>
            <a:xfrm>
              <a:off x="1856728" y="4919831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3A1B33-8712-3EB5-E49C-9CDA8B3C51B0}"/>
                </a:ext>
              </a:extLst>
            </p:cNvPr>
            <p:cNvSpPr/>
            <p:nvPr/>
          </p:nvSpPr>
          <p:spPr>
            <a:xfrm>
              <a:off x="2009128" y="5076904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BEEFE8-97D3-59F4-CF73-456F9AADAE19}"/>
                </a:ext>
              </a:extLst>
            </p:cNvPr>
            <p:cNvSpPr/>
            <p:nvPr/>
          </p:nvSpPr>
          <p:spPr>
            <a:xfrm>
              <a:off x="2192810" y="4928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68C358-4B4B-F894-8EE9-67CE0CDF4FB0}"/>
                </a:ext>
              </a:extLst>
            </p:cNvPr>
            <p:cNvSpPr/>
            <p:nvPr/>
          </p:nvSpPr>
          <p:spPr>
            <a:xfrm>
              <a:off x="2313928" y="4660086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9ACB35-0CD8-41FF-ED1A-23F89E78AEE2}"/>
                </a:ext>
              </a:extLst>
            </p:cNvPr>
            <p:cNvSpPr/>
            <p:nvPr/>
          </p:nvSpPr>
          <p:spPr>
            <a:xfrm>
              <a:off x="2420577" y="4485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F1C608-E355-9417-3D6C-C4F7AADF3A42}"/>
                </a:ext>
              </a:extLst>
            </p:cNvPr>
            <p:cNvSpPr/>
            <p:nvPr/>
          </p:nvSpPr>
          <p:spPr>
            <a:xfrm>
              <a:off x="2699128" y="429405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27E12D-621C-467E-B1BF-BDA5BEE73EBB}"/>
                </a:ext>
              </a:extLst>
            </p:cNvPr>
            <p:cNvSpPr/>
            <p:nvPr/>
          </p:nvSpPr>
          <p:spPr>
            <a:xfrm>
              <a:off x="2807946" y="45212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B58042-7321-D0BA-D04B-C0FAD7C0A425}"/>
                </a:ext>
              </a:extLst>
            </p:cNvPr>
            <p:cNvSpPr/>
            <p:nvPr/>
          </p:nvSpPr>
          <p:spPr>
            <a:xfrm>
              <a:off x="2582728" y="4624086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F94E90-2290-37E0-F755-C9BDC5263728}"/>
                </a:ext>
              </a:extLst>
            </p:cNvPr>
            <p:cNvSpPr/>
            <p:nvPr/>
          </p:nvSpPr>
          <p:spPr>
            <a:xfrm>
              <a:off x="3075928" y="4685546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25FD7C-8377-979B-1D1A-C9C10E6EA975}"/>
                </a:ext>
              </a:extLst>
            </p:cNvPr>
            <p:cNvSpPr/>
            <p:nvPr/>
          </p:nvSpPr>
          <p:spPr>
            <a:xfrm>
              <a:off x="3228328" y="4892946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29FD63-1537-579B-E33D-B846C4DBD73A}"/>
                </a:ext>
              </a:extLst>
            </p:cNvPr>
            <p:cNvSpPr/>
            <p:nvPr/>
          </p:nvSpPr>
          <p:spPr>
            <a:xfrm>
              <a:off x="3380728" y="510030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58FC-9EF0-0750-6B58-B16646597CBD}"/>
                </a:ext>
              </a:extLst>
            </p:cNvPr>
            <p:cNvSpPr/>
            <p:nvPr/>
          </p:nvSpPr>
          <p:spPr>
            <a:xfrm>
              <a:off x="3533128" y="48209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08FCFA-0538-2D4F-8768-5744F519277D}"/>
                </a:ext>
              </a:extLst>
            </p:cNvPr>
            <p:cNvSpPr/>
            <p:nvPr/>
          </p:nvSpPr>
          <p:spPr>
            <a:xfrm>
              <a:off x="3728365" y="4413260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076892-5AC4-BA72-0179-95DBBFD358C0}"/>
                </a:ext>
              </a:extLst>
            </p:cNvPr>
            <p:cNvSpPr/>
            <p:nvPr/>
          </p:nvSpPr>
          <p:spPr>
            <a:xfrm>
              <a:off x="3834296" y="4649546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982E8D-951A-7814-22A3-EF6A26AF6882}"/>
                </a:ext>
              </a:extLst>
            </p:cNvPr>
            <p:cNvSpPr/>
            <p:nvPr/>
          </p:nvSpPr>
          <p:spPr>
            <a:xfrm>
              <a:off x="3990328" y="395143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7DC842-9694-D5B4-9FD7-9D2E7D55D049}"/>
                </a:ext>
              </a:extLst>
            </p:cNvPr>
            <p:cNvSpPr/>
            <p:nvPr/>
          </p:nvSpPr>
          <p:spPr>
            <a:xfrm>
              <a:off x="4151040" y="4137587"/>
              <a:ext cx="72000" cy="72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59FD95-9830-F9B7-DE1F-A32CBA973071}"/>
                </a:ext>
              </a:extLst>
            </p:cNvPr>
            <p:cNvSpPr/>
            <p:nvPr/>
          </p:nvSpPr>
          <p:spPr>
            <a:xfrm>
              <a:off x="3978580" y="437318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727248-67F6-C417-BDA9-19121923239A}"/>
                </a:ext>
              </a:extLst>
            </p:cNvPr>
            <p:cNvSpPr/>
            <p:nvPr/>
          </p:nvSpPr>
          <p:spPr>
            <a:xfrm>
              <a:off x="3612255" y="4613546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3FE613-DF75-0B14-5BB5-73F1339866B9}"/>
                </a:ext>
              </a:extLst>
            </p:cNvPr>
            <p:cNvSpPr/>
            <p:nvPr/>
          </p:nvSpPr>
          <p:spPr>
            <a:xfrm>
              <a:off x="3339947" y="47760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128E69-8C85-5F25-48D8-4166C3A8C9EA}"/>
                </a:ext>
              </a:extLst>
            </p:cNvPr>
            <p:cNvSpPr/>
            <p:nvPr/>
          </p:nvSpPr>
          <p:spPr>
            <a:xfrm>
              <a:off x="2905812" y="480791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A7538B-6113-9E55-5B65-5D67D3F7C0EA}"/>
                </a:ext>
              </a:extLst>
            </p:cNvPr>
            <p:cNvSpPr txBox="1"/>
            <p:nvPr/>
          </p:nvSpPr>
          <p:spPr>
            <a:xfrm>
              <a:off x="2763500" y="5456974"/>
              <a:ext cx="439625" cy="48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noProof="0" dirty="0"/>
                <a:t>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D4FF25-3007-F520-E960-290086FE0E2D}"/>
              </a:ext>
            </a:extLst>
          </p:cNvPr>
          <p:cNvGrpSpPr/>
          <p:nvPr/>
        </p:nvGrpSpPr>
        <p:grpSpPr>
          <a:xfrm>
            <a:off x="1659561" y="4209689"/>
            <a:ext cx="551241" cy="1354859"/>
            <a:chOff x="1448135" y="4507920"/>
            <a:chExt cx="551241" cy="13548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92AF2A-BD74-4647-3AC0-5E27136B467E}"/>
                </a:ext>
              </a:extLst>
            </p:cNvPr>
            <p:cNvSpPr txBox="1"/>
            <p:nvPr/>
          </p:nvSpPr>
          <p:spPr>
            <a:xfrm rot="2700000">
              <a:off x="1046326" y="4909729"/>
              <a:ext cx="1354859" cy="551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noProof="0" dirty="0"/>
                <a:t>Fitting on</a:t>
              </a:r>
            </a:p>
            <a:p>
              <a:pPr algn="ctr">
                <a:lnSpc>
                  <a:spcPct val="150000"/>
                </a:lnSpc>
              </a:pPr>
              <a:r>
                <a:rPr lang="en-US" sz="1050" noProof="0" dirty="0"/>
                <a:t>resampled dataset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7F67CC-BF1A-A40C-2F28-55402D84E7F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227363" y="5203940"/>
              <a:ext cx="972000" cy="0"/>
            </a:xfrm>
            <a:prstGeom prst="straightConnector1">
              <a:avLst/>
            </a:prstGeom>
            <a:ln w="25400">
              <a:solidFill>
                <a:srgbClr val="064569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A3F8BB4-4819-ABA8-60C7-21149D2C05AE}"/>
              </a:ext>
            </a:extLst>
          </p:cNvPr>
          <p:cNvGrpSpPr/>
          <p:nvPr/>
        </p:nvGrpSpPr>
        <p:grpSpPr>
          <a:xfrm>
            <a:off x="10051608" y="4318275"/>
            <a:ext cx="1957946" cy="991041"/>
            <a:chOff x="10051608" y="4334830"/>
            <a:chExt cx="1957946" cy="99104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EA3E847-7F19-7455-BC7F-448C99DBF834}"/>
                </a:ext>
              </a:extLst>
            </p:cNvPr>
            <p:cNvGrpSpPr/>
            <p:nvPr/>
          </p:nvGrpSpPr>
          <p:grpSpPr>
            <a:xfrm>
              <a:off x="10051608" y="4334830"/>
              <a:ext cx="1210478" cy="991041"/>
              <a:chOff x="10158107" y="4513093"/>
              <a:chExt cx="1210478" cy="991041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2C3A27-62C6-54F0-4116-35981546611F}"/>
                  </a:ext>
                </a:extLst>
              </p:cNvPr>
              <p:cNvSpPr txBox="1"/>
              <p:nvPr/>
            </p:nvSpPr>
            <p:spPr>
              <a:xfrm>
                <a:off x="10158107" y="4513093"/>
                <a:ext cx="1125629" cy="991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noProof="0" dirty="0"/>
                  <a:t>Decision Tree 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000" noProof="0" dirty="0"/>
                  <a:t>Decision Tree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noProof="0" dirty="0"/>
                  <a:t>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000" noProof="0" dirty="0"/>
                  <a:t>Decision Tree n</a:t>
                </a:r>
              </a:p>
            </p:txBody>
          </p:sp>
          <p:sp>
            <p:nvSpPr>
              <p:cNvPr id="92" name="Right Brace 91">
                <a:extLst>
                  <a:ext uri="{FF2B5EF4-FFF2-40B4-BE49-F238E27FC236}">
                    <a16:creationId xmlns:a16="http://schemas.microsoft.com/office/drawing/2014/main" id="{AD0BCBCE-5CAC-E3D3-992D-B2491842FB25}"/>
                  </a:ext>
                </a:extLst>
              </p:cNvPr>
              <p:cNvSpPr/>
              <p:nvPr/>
            </p:nvSpPr>
            <p:spPr>
              <a:xfrm>
                <a:off x="11130378" y="4562437"/>
                <a:ext cx="238207" cy="923962"/>
              </a:xfrm>
              <a:prstGeom prst="rightBrace">
                <a:avLst>
                  <a:gd name="adj1" fmla="val 55147"/>
                  <a:gd name="adj2" fmla="val 50000"/>
                </a:avLst>
              </a:prstGeom>
              <a:ln w="12700">
                <a:solidFill>
                  <a:srgbClr val="0645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951A771-3666-599A-A9F8-0D69053624E3}"/>
                </a:ext>
              </a:extLst>
            </p:cNvPr>
            <p:cNvSpPr txBox="1"/>
            <p:nvPr/>
          </p:nvSpPr>
          <p:spPr>
            <a:xfrm>
              <a:off x="11217349" y="4665997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noProof="0" dirty="0"/>
                <a:t>Ensemble</a:t>
              </a:r>
              <a:br>
                <a:rPr lang="en-US" sz="1000" noProof="0" dirty="0"/>
              </a:br>
              <a:r>
                <a:rPr lang="en-US" sz="1000" noProof="0" dirty="0"/>
                <a:t>Prediction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C9A485-0A15-CF5C-013D-1EF946835835}"/>
              </a:ext>
            </a:extLst>
          </p:cNvPr>
          <p:cNvGrpSpPr/>
          <p:nvPr/>
        </p:nvGrpSpPr>
        <p:grpSpPr>
          <a:xfrm>
            <a:off x="2310413" y="4781214"/>
            <a:ext cx="1245343" cy="1317067"/>
            <a:chOff x="2310413" y="4719068"/>
            <a:chExt cx="1245343" cy="131706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48A948C-BFE4-6FF8-6773-8A74CD07B47B}"/>
                </a:ext>
              </a:extLst>
            </p:cNvPr>
            <p:cNvSpPr txBox="1"/>
            <p:nvPr/>
          </p:nvSpPr>
          <p:spPr>
            <a:xfrm>
              <a:off x="2310413" y="5789914"/>
              <a:ext cx="10999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noProof="0" dirty="0"/>
                <a:t>Decision Tree 1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79FACCC-FF93-2712-6AC0-8E298F035016}"/>
                </a:ext>
              </a:extLst>
            </p:cNvPr>
            <p:cNvGrpSpPr/>
            <p:nvPr/>
          </p:nvGrpSpPr>
          <p:grpSpPr>
            <a:xfrm>
              <a:off x="2325423" y="4719068"/>
              <a:ext cx="1230333" cy="1089552"/>
              <a:chOff x="2325423" y="4719068"/>
              <a:chExt cx="1230333" cy="1089552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AAF421B-7207-2F6E-7718-C12F6572AC1C}"/>
                  </a:ext>
                </a:extLst>
              </p:cNvPr>
              <p:cNvSpPr/>
              <p:nvPr/>
            </p:nvSpPr>
            <p:spPr>
              <a:xfrm>
                <a:off x="2767623" y="4719068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44091B2-28DC-8486-D221-0E344BE48E7A}"/>
                  </a:ext>
                </a:extLst>
              </p:cNvPr>
              <p:cNvSpPr/>
              <p:nvPr/>
            </p:nvSpPr>
            <p:spPr>
              <a:xfrm>
                <a:off x="2472255" y="4974725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5A723CF-73D4-5AF7-B338-F27A5754FAB2}"/>
                  </a:ext>
                </a:extLst>
              </p:cNvPr>
              <p:cNvSpPr/>
              <p:nvPr/>
            </p:nvSpPr>
            <p:spPr>
              <a:xfrm>
                <a:off x="3043332" y="4974725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EE2B468-69B5-870C-8B75-CFA1F244354A}"/>
                  </a:ext>
                </a:extLst>
              </p:cNvPr>
              <p:cNvSpPr/>
              <p:nvPr/>
            </p:nvSpPr>
            <p:spPr>
              <a:xfrm>
                <a:off x="3190164" y="529101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775270F-787C-9305-C979-55620B24D01E}"/>
                  </a:ext>
                </a:extLst>
              </p:cNvPr>
              <p:cNvSpPr/>
              <p:nvPr/>
            </p:nvSpPr>
            <p:spPr>
              <a:xfrm>
                <a:off x="2896500" y="529101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F5DBFF8-C8FC-BB1F-6693-DAEEF3612DB4}"/>
                  </a:ext>
                </a:extLst>
              </p:cNvPr>
              <p:cNvSpPr/>
              <p:nvPr/>
            </p:nvSpPr>
            <p:spPr>
              <a:xfrm>
                <a:off x="2619087" y="529101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B3C6990-C21D-C75A-3535-0B4B58D40F2E}"/>
                  </a:ext>
                </a:extLst>
              </p:cNvPr>
              <p:cNvSpPr/>
              <p:nvPr/>
            </p:nvSpPr>
            <p:spPr>
              <a:xfrm>
                <a:off x="2325423" y="529101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BCFEABA-D675-557D-18F4-EBB678234F63}"/>
                  </a:ext>
                </a:extLst>
              </p:cNvPr>
              <p:cNvCxnSpPr>
                <a:stCxn id="97" idx="3"/>
                <a:endCxn id="98" idx="7"/>
              </p:cNvCxnSpPr>
              <p:nvPr/>
            </p:nvCxnSpPr>
            <p:spPr>
              <a:xfrm flipH="1">
                <a:off x="2647420" y="4894233"/>
                <a:ext cx="150257" cy="110546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B1DBC10-0635-BAED-8A91-7BB5F19AADC0}"/>
                  </a:ext>
                </a:extLst>
              </p:cNvPr>
              <p:cNvCxnSpPr>
                <a:cxnSpLocks/>
                <a:stCxn id="97" idx="5"/>
                <a:endCxn id="99" idx="1"/>
              </p:cNvCxnSpPr>
              <p:nvPr/>
            </p:nvCxnSpPr>
            <p:spPr>
              <a:xfrm>
                <a:off x="2942788" y="4894233"/>
                <a:ext cx="130598" cy="110546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9898615F-12FE-EB94-22E8-D649D3C04015}"/>
                  </a:ext>
                </a:extLst>
              </p:cNvPr>
              <p:cNvCxnSpPr>
                <a:cxnSpLocks/>
                <a:stCxn id="98" idx="5"/>
                <a:endCxn id="102" idx="0"/>
              </p:cNvCxnSpPr>
              <p:nvPr/>
            </p:nvCxnSpPr>
            <p:spPr>
              <a:xfrm>
                <a:off x="2647420" y="5149890"/>
                <a:ext cx="74277" cy="141121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AE0B938-EE8D-CADA-414C-4B4721DF9E04}"/>
                  </a:ext>
                </a:extLst>
              </p:cNvPr>
              <p:cNvCxnSpPr>
                <a:cxnSpLocks/>
                <a:stCxn id="98" idx="3"/>
                <a:endCxn id="103" idx="0"/>
              </p:cNvCxnSpPr>
              <p:nvPr/>
            </p:nvCxnSpPr>
            <p:spPr>
              <a:xfrm flipH="1">
                <a:off x="2428033" y="5149890"/>
                <a:ext cx="74276" cy="141121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40BB1C58-9C11-DC53-A409-5E78AA3986D9}"/>
                  </a:ext>
                </a:extLst>
              </p:cNvPr>
              <p:cNvCxnSpPr>
                <a:cxnSpLocks/>
                <a:stCxn id="99" idx="3"/>
                <a:endCxn id="101" idx="0"/>
              </p:cNvCxnSpPr>
              <p:nvPr/>
            </p:nvCxnSpPr>
            <p:spPr>
              <a:xfrm flipH="1">
                <a:off x="2999110" y="5149890"/>
                <a:ext cx="74276" cy="141121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1ECF2B1-23C8-4825-9461-6738FF9515AE}"/>
                  </a:ext>
                </a:extLst>
              </p:cNvPr>
              <p:cNvCxnSpPr>
                <a:cxnSpLocks/>
                <a:stCxn id="99" idx="5"/>
                <a:endCxn id="100" idx="0"/>
              </p:cNvCxnSpPr>
              <p:nvPr/>
            </p:nvCxnSpPr>
            <p:spPr>
              <a:xfrm>
                <a:off x="3218497" y="5149890"/>
                <a:ext cx="74277" cy="141121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647D5B9-F653-C4A6-96A3-EBCF25797FDA}"/>
                  </a:ext>
                </a:extLst>
              </p:cNvPr>
              <p:cNvSpPr/>
              <p:nvPr/>
            </p:nvSpPr>
            <p:spPr>
              <a:xfrm>
                <a:off x="3350537" y="560340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C70C64A-1DC3-8B62-15C3-569FED6DA557}"/>
                  </a:ext>
                </a:extLst>
              </p:cNvPr>
              <p:cNvSpPr/>
              <p:nvPr/>
            </p:nvSpPr>
            <p:spPr>
              <a:xfrm>
                <a:off x="3056873" y="5603401"/>
                <a:ext cx="205219" cy="205219"/>
              </a:xfrm>
              <a:prstGeom prst="ellipse">
                <a:avLst/>
              </a:prstGeom>
              <a:solidFill>
                <a:srgbClr val="06456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7AE33414-40E2-B4CF-EDD1-DB5AA7BB5E8F}"/>
                  </a:ext>
                </a:extLst>
              </p:cNvPr>
              <p:cNvCxnSpPr>
                <a:cxnSpLocks/>
                <a:stCxn id="100" idx="5"/>
                <a:endCxn id="110" idx="0"/>
              </p:cNvCxnSpPr>
              <p:nvPr/>
            </p:nvCxnSpPr>
            <p:spPr>
              <a:xfrm>
                <a:off x="3365329" y="5466176"/>
                <a:ext cx="87818" cy="137225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FCEFB0F-50A3-3436-A365-063B18A4457A}"/>
                  </a:ext>
                </a:extLst>
              </p:cNvPr>
              <p:cNvCxnSpPr>
                <a:cxnSpLocks/>
                <a:stCxn id="100" idx="3"/>
                <a:endCxn id="111" idx="0"/>
              </p:cNvCxnSpPr>
              <p:nvPr/>
            </p:nvCxnSpPr>
            <p:spPr>
              <a:xfrm flipH="1">
                <a:off x="3159483" y="5466176"/>
                <a:ext cx="60735" cy="137225"/>
              </a:xfrm>
              <a:prstGeom prst="straightConnector1">
                <a:avLst/>
              </a:prstGeom>
              <a:ln w="12700">
                <a:solidFill>
                  <a:srgbClr val="064569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3C61FAD-2DCF-A515-3973-5D3CDB29FDE8}"/>
              </a:ext>
            </a:extLst>
          </p:cNvPr>
          <p:cNvGrpSpPr/>
          <p:nvPr/>
        </p:nvGrpSpPr>
        <p:grpSpPr>
          <a:xfrm>
            <a:off x="2999110" y="3335188"/>
            <a:ext cx="3281812" cy="2757736"/>
            <a:chOff x="2999110" y="3335188"/>
            <a:chExt cx="3281812" cy="27577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DC4013-A8B1-D532-C981-49DEBBF8A95A}"/>
                </a:ext>
              </a:extLst>
            </p:cNvPr>
            <p:cNvGrpSpPr/>
            <p:nvPr/>
          </p:nvGrpSpPr>
          <p:grpSpPr>
            <a:xfrm>
              <a:off x="2999110" y="3335188"/>
              <a:ext cx="2037999" cy="1264080"/>
              <a:chOff x="1099366" y="3951430"/>
              <a:chExt cx="3208500" cy="1990089"/>
            </a:xfrm>
          </p:grpSpPr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A1D5043B-13E7-F6E2-1AE5-664CDE791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26" y="4025646"/>
                <a:ext cx="2783840" cy="1432560"/>
              </a:xfrm>
              <a:prstGeom prst="bentConnector3">
                <a:avLst>
                  <a:gd name="adj1" fmla="val 0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1D6EE2-C65C-54C9-09B8-CD8AE5F80590}"/>
                  </a:ext>
                </a:extLst>
              </p:cNvPr>
              <p:cNvSpPr txBox="1"/>
              <p:nvPr/>
            </p:nvSpPr>
            <p:spPr>
              <a:xfrm>
                <a:off x="1099366" y="4557260"/>
                <a:ext cx="432052" cy="48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0" dirty="0"/>
                  <a:t>y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6EDC76-9360-12EA-B4A6-694F2D970B72}"/>
                  </a:ext>
                </a:extLst>
              </p:cNvPr>
              <p:cNvSpPr/>
              <p:nvPr/>
            </p:nvSpPr>
            <p:spPr>
              <a:xfrm>
                <a:off x="1704328" y="522400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9B94CCC-E8A5-D73A-9427-BB406B067674}"/>
                  </a:ext>
                </a:extLst>
              </p:cNvPr>
              <p:cNvSpPr/>
              <p:nvPr/>
            </p:nvSpPr>
            <p:spPr>
              <a:xfrm>
                <a:off x="1856728" y="491983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A06C7C1-C009-A56F-3A61-1038A0882BAB}"/>
                  </a:ext>
                </a:extLst>
              </p:cNvPr>
              <p:cNvSpPr/>
              <p:nvPr/>
            </p:nvSpPr>
            <p:spPr>
              <a:xfrm>
                <a:off x="2009128" y="507690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14B0F6A-68E8-95F5-B461-8AFF90754AC1}"/>
                  </a:ext>
                </a:extLst>
              </p:cNvPr>
              <p:cNvSpPr/>
              <p:nvPr/>
            </p:nvSpPr>
            <p:spPr>
              <a:xfrm>
                <a:off x="2192810" y="49289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8D5F0AC-8635-027C-7108-FB495693CD15}"/>
                  </a:ext>
                </a:extLst>
              </p:cNvPr>
              <p:cNvSpPr/>
              <p:nvPr/>
            </p:nvSpPr>
            <p:spPr>
              <a:xfrm>
                <a:off x="2313928" y="466008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9E5F570-6B58-41AF-B300-70D49DFB3F4B}"/>
                  </a:ext>
                </a:extLst>
              </p:cNvPr>
              <p:cNvSpPr/>
              <p:nvPr/>
            </p:nvSpPr>
            <p:spPr>
              <a:xfrm>
                <a:off x="2420577" y="4485260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9CCAE30-A181-8963-92A1-CF6EA682782E}"/>
                  </a:ext>
                </a:extLst>
              </p:cNvPr>
              <p:cNvSpPr/>
              <p:nvPr/>
            </p:nvSpPr>
            <p:spPr>
              <a:xfrm>
                <a:off x="2699128" y="429405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CC696F0-6319-D433-55D0-28495C4A31E8}"/>
                  </a:ext>
                </a:extLst>
              </p:cNvPr>
              <p:cNvSpPr/>
              <p:nvPr/>
            </p:nvSpPr>
            <p:spPr>
              <a:xfrm>
                <a:off x="2807946" y="4521260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D4830A-2B53-3EAA-8364-2F0D44D0CE45}"/>
                  </a:ext>
                </a:extLst>
              </p:cNvPr>
              <p:cNvSpPr/>
              <p:nvPr/>
            </p:nvSpPr>
            <p:spPr>
              <a:xfrm>
                <a:off x="2582728" y="462408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64DE13F-6E2D-ABA6-E9B6-4BD8F8C0D74F}"/>
                  </a:ext>
                </a:extLst>
              </p:cNvPr>
              <p:cNvSpPr/>
              <p:nvPr/>
            </p:nvSpPr>
            <p:spPr>
              <a:xfrm>
                <a:off x="3075928" y="46855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3E689E-8BB6-20B9-0AC4-E686CC516A41}"/>
                  </a:ext>
                </a:extLst>
              </p:cNvPr>
              <p:cNvSpPr/>
              <p:nvPr/>
            </p:nvSpPr>
            <p:spPr>
              <a:xfrm>
                <a:off x="3228328" y="48929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B6E48B9-3B85-A01A-DC93-048628191BDF}"/>
                  </a:ext>
                </a:extLst>
              </p:cNvPr>
              <p:cNvSpPr/>
              <p:nvPr/>
            </p:nvSpPr>
            <p:spPr>
              <a:xfrm>
                <a:off x="3380728" y="51003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FD2D575-0493-8429-8B7C-4D7F08199456}"/>
                  </a:ext>
                </a:extLst>
              </p:cNvPr>
              <p:cNvSpPr/>
              <p:nvPr/>
            </p:nvSpPr>
            <p:spPr>
              <a:xfrm>
                <a:off x="3533128" y="48209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6B9E872-39F0-CCCB-363B-659C96F82A7F}"/>
                  </a:ext>
                </a:extLst>
              </p:cNvPr>
              <p:cNvSpPr/>
              <p:nvPr/>
            </p:nvSpPr>
            <p:spPr>
              <a:xfrm>
                <a:off x="3728365" y="441326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4AF7348-4267-98BC-683C-60BF0D45AE0E}"/>
                  </a:ext>
                </a:extLst>
              </p:cNvPr>
              <p:cNvSpPr/>
              <p:nvPr/>
            </p:nvSpPr>
            <p:spPr>
              <a:xfrm>
                <a:off x="3834296" y="46495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426B452-E1E1-17E2-9A24-0B520C079506}"/>
                  </a:ext>
                </a:extLst>
              </p:cNvPr>
              <p:cNvSpPr/>
              <p:nvPr/>
            </p:nvSpPr>
            <p:spPr>
              <a:xfrm>
                <a:off x="3990328" y="395143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8CA9B3B-A749-D019-DAE2-EC1C27D8D468}"/>
                  </a:ext>
                </a:extLst>
              </p:cNvPr>
              <p:cNvSpPr/>
              <p:nvPr/>
            </p:nvSpPr>
            <p:spPr>
              <a:xfrm>
                <a:off x="4151040" y="4137587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973B63C-F0F6-D2DA-CE8F-CFC4CC204038}"/>
                  </a:ext>
                </a:extLst>
              </p:cNvPr>
              <p:cNvSpPr/>
              <p:nvPr/>
            </p:nvSpPr>
            <p:spPr>
              <a:xfrm>
                <a:off x="3978580" y="4373182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D30E5E-DEF3-592A-2152-7EF8810E2D0A}"/>
                  </a:ext>
                </a:extLst>
              </p:cNvPr>
              <p:cNvSpPr/>
              <p:nvPr/>
            </p:nvSpPr>
            <p:spPr>
              <a:xfrm>
                <a:off x="3612255" y="46135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1BDFC3-ED4C-7D18-B316-B56A884E709A}"/>
                  </a:ext>
                </a:extLst>
              </p:cNvPr>
              <p:cNvSpPr/>
              <p:nvPr/>
            </p:nvSpPr>
            <p:spPr>
              <a:xfrm>
                <a:off x="3339947" y="4776028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0B94175-7478-53DF-A38C-D109839B28BD}"/>
                  </a:ext>
                </a:extLst>
              </p:cNvPr>
              <p:cNvSpPr/>
              <p:nvPr/>
            </p:nvSpPr>
            <p:spPr>
              <a:xfrm>
                <a:off x="2905812" y="480791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A407EB-98DA-BD24-751C-8BB91637F0E1}"/>
                  </a:ext>
                </a:extLst>
              </p:cNvPr>
              <p:cNvSpPr txBox="1"/>
              <p:nvPr/>
            </p:nvSpPr>
            <p:spPr>
              <a:xfrm>
                <a:off x="2763500" y="5456974"/>
                <a:ext cx="439625" cy="48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0" dirty="0"/>
                  <a:t>x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31DC16B-D6F1-278C-7BF2-353199BD5E75}"/>
                </a:ext>
              </a:extLst>
            </p:cNvPr>
            <p:cNvGrpSpPr/>
            <p:nvPr/>
          </p:nvGrpSpPr>
          <p:grpSpPr>
            <a:xfrm>
              <a:off x="4386254" y="4209690"/>
              <a:ext cx="551241" cy="1354858"/>
              <a:chOff x="1448132" y="4507921"/>
              <a:chExt cx="551241" cy="135485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784D0B-C62B-CF5F-5EC4-8F1D4F2F0F56}"/>
                  </a:ext>
                </a:extLst>
              </p:cNvPr>
              <p:cNvSpPr txBox="1"/>
              <p:nvPr/>
            </p:nvSpPr>
            <p:spPr>
              <a:xfrm rot="2700000">
                <a:off x="1046324" y="4909729"/>
                <a:ext cx="1354858" cy="551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noProof="0" dirty="0"/>
                  <a:t>Fitting 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resampled dataset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1DFE081-6389-5A06-4DAC-4694283BF0F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227363" y="5203940"/>
                <a:ext cx="972000" cy="0"/>
              </a:xfrm>
              <a:prstGeom prst="straightConnector1">
                <a:avLst/>
              </a:prstGeom>
              <a:ln w="25400">
                <a:solidFill>
                  <a:srgbClr val="064569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ABD53C1-8CAE-9EA5-D9EB-6C8ED52CA6FD}"/>
                </a:ext>
              </a:extLst>
            </p:cNvPr>
            <p:cNvGrpSpPr/>
            <p:nvPr/>
          </p:nvGrpSpPr>
          <p:grpSpPr>
            <a:xfrm>
              <a:off x="4915793" y="4781214"/>
              <a:ext cx="1365129" cy="1311710"/>
              <a:chOff x="4915793" y="4719068"/>
              <a:chExt cx="1365129" cy="1311710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E7679F9-75D9-2BC5-2501-7EC56B9BF837}"/>
                  </a:ext>
                </a:extLst>
              </p:cNvPr>
              <p:cNvSpPr txBox="1"/>
              <p:nvPr/>
            </p:nvSpPr>
            <p:spPr>
              <a:xfrm>
                <a:off x="5037109" y="5784557"/>
                <a:ext cx="10999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noProof="0" dirty="0"/>
                  <a:t>Decision Tree 2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7512771-95C8-C362-65D2-07EDA5B475D2}"/>
                  </a:ext>
                </a:extLst>
              </p:cNvPr>
              <p:cNvGrpSpPr/>
              <p:nvPr/>
            </p:nvGrpSpPr>
            <p:grpSpPr>
              <a:xfrm>
                <a:off x="4915793" y="4719068"/>
                <a:ext cx="1365129" cy="1087255"/>
                <a:chOff x="4915793" y="4719068"/>
                <a:chExt cx="1365129" cy="1087255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40E3F4F-61AE-F480-45EC-63DF8870F205}"/>
                    </a:ext>
                  </a:extLst>
                </p:cNvPr>
                <p:cNvSpPr/>
                <p:nvPr/>
              </p:nvSpPr>
              <p:spPr>
                <a:xfrm>
                  <a:off x="5494319" y="4719068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BDB277C-7B07-A3C2-502B-A40F8E0459A4}"/>
                    </a:ext>
                  </a:extLst>
                </p:cNvPr>
                <p:cNvSpPr/>
                <p:nvPr/>
              </p:nvSpPr>
              <p:spPr>
                <a:xfrm>
                  <a:off x="5198951" y="4974725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CB34BF3-6609-055B-6CEC-C41B0FAFC4A6}"/>
                    </a:ext>
                  </a:extLst>
                </p:cNvPr>
                <p:cNvSpPr/>
                <p:nvPr/>
              </p:nvSpPr>
              <p:spPr>
                <a:xfrm>
                  <a:off x="5770028" y="4974725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E47083A8-0685-1E98-D474-E5A4B0863081}"/>
                    </a:ext>
                  </a:extLst>
                </p:cNvPr>
                <p:cNvSpPr/>
                <p:nvPr/>
              </p:nvSpPr>
              <p:spPr>
                <a:xfrm>
                  <a:off x="5916860" y="5291011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611591FF-11C8-300E-87E4-1D9DA02DD525}"/>
                    </a:ext>
                  </a:extLst>
                </p:cNvPr>
                <p:cNvSpPr/>
                <p:nvPr/>
              </p:nvSpPr>
              <p:spPr>
                <a:xfrm>
                  <a:off x="5623196" y="5291011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2204409-6DA1-7241-84D7-B6BF175A4FAA}"/>
                    </a:ext>
                  </a:extLst>
                </p:cNvPr>
                <p:cNvSpPr/>
                <p:nvPr/>
              </p:nvSpPr>
              <p:spPr>
                <a:xfrm>
                  <a:off x="5345783" y="5291011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BC9A0FF-789D-9423-ED2C-80D2798B3D01}"/>
                    </a:ext>
                  </a:extLst>
                </p:cNvPr>
                <p:cNvSpPr/>
                <p:nvPr/>
              </p:nvSpPr>
              <p:spPr>
                <a:xfrm>
                  <a:off x="5052119" y="5291011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298F93BB-B26B-1CAF-0DB2-788A9F54C618}"/>
                    </a:ext>
                  </a:extLst>
                </p:cNvPr>
                <p:cNvCxnSpPr>
                  <a:stCxn id="117" idx="3"/>
                  <a:endCxn id="118" idx="7"/>
                </p:cNvCxnSpPr>
                <p:nvPr/>
              </p:nvCxnSpPr>
              <p:spPr>
                <a:xfrm flipH="1">
                  <a:off x="5374116" y="4894233"/>
                  <a:ext cx="150257" cy="110546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FFAC3884-E551-1F33-6001-E2A4E3E38F2E}"/>
                    </a:ext>
                  </a:extLst>
                </p:cNvPr>
                <p:cNvCxnSpPr>
                  <a:cxnSpLocks/>
                  <a:stCxn id="117" idx="5"/>
                  <a:endCxn id="119" idx="1"/>
                </p:cNvCxnSpPr>
                <p:nvPr/>
              </p:nvCxnSpPr>
              <p:spPr>
                <a:xfrm>
                  <a:off x="5669484" y="4894233"/>
                  <a:ext cx="130598" cy="110546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39C4FCF9-38BB-A9B2-DA71-A5CB590EA972}"/>
                    </a:ext>
                  </a:extLst>
                </p:cNvPr>
                <p:cNvCxnSpPr>
                  <a:cxnSpLocks/>
                  <a:stCxn id="118" idx="5"/>
                  <a:endCxn id="122" idx="0"/>
                </p:cNvCxnSpPr>
                <p:nvPr/>
              </p:nvCxnSpPr>
              <p:spPr>
                <a:xfrm>
                  <a:off x="5374116" y="5149890"/>
                  <a:ext cx="74277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4FF795A1-2460-2A1A-0288-1B82E91FF4B8}"/>
                    </a:ext>
                  </a:extLst>
                </p:cNvPr>
                <p:cNvCxnSpPr>
                  <a:cxnSpLocks/>
                  <a:stCxn id="118" idx="3"/>
                  <a:endCxn id="123" idx="0"/>
                </p:cNvCxnSpPr>
                <p:nvPr/>
              </p:nvCxnSpPr>
              <p:spPr>
                <a:xfrm flipH="1">
                  <a:off x="5154729" y="5149890"/>
                  <a:ext cx="74276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6B3A31FE-130E-06A6-45BA-11184D35E1B7}"/>
                    </a:ext>
                  </a:extLst>
                </p:cNvPr>
                <p:cNvCxnSpPr>
                  <a:cxnSpLocks/>
                  <a:stCxn id="119" idx="3"/>
                  <a:endCxn id="121" idx="0"/>
                </p:cNvCxnSpPr>
                <p:nvPr/>
              </p:nvCxnSpPr>
              <p:spPr>
                <a:xfrm flipH="1">
                  <a:off x="5725806" y="5149890"/>
                  <a:ext cx="74276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858666F2-63AC-7D78-01EC-1D6C0695B6D8}"/>
                    </a:ext>
                  </a:extLst>
                </p:cNvPr>
                <p:cNvCxnSpPr>
                  <a:cxnSpLocks/>
                  <a:stCxn id="119" idx="5"/>
                  <a:endCxn id="120" idx="0"/>
                </p:cNvCxnSpPr>
                <p:nvPr/>
              </p:nvCxnSpPr>
              <p:spPr>
                <a:xfrm>
                  <a:off x="5945193" y="5149890"/>
                  <a:ext cx="74277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213747AF-22B1-90F9-8015-274268C17DF7}"/>
                    </a:ext>
                  </a:extLst>
                </p:cNvPr>
                <p:cNvSpPr/>
                <p:nvPr/>
              </p:nvSpPr>
              <p:spPr>
                <a:xfrm>
                  <a:off x="5209457" y="5601104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D5AFF58B-53CF-861D-36AA-D767612891C0}"/>
                    </a:ext>
                  </a:extLst>
                </p:cNvPr>
                <p:cNvSpPr/>
                <p:nvPr/>
              </p:nvSpPr>
              <p:spPr>
                <a:xfrm>
                  <a:off x="4915793" y="5601104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23E82315-B52D-92C6-0BFD-F6E8617994CB}"/>
                    </a:ext>
                  </a:extLst>
                </p:cNvPr>
                <p:cNvCxnSpPr>
                  <a:cxnSpLocks/>
                  <a:stCxn id="123" idx="5"/>
                  <a:endCxn id="130" idx="0"/>
                </p:cNvCxnSpPr>
                <p:nvPr/>
              </p:nvCxnSpPr>
              <p:spPr>
                <a:xfrm>
                  <a:off x="5227284" y="5466176"/>
                  <a:ext cx="84783" cy="134928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AE22145-7CFC-5BA5-0FB0-5FE03FF96084}"/>
                    </a:ext>
                  </a:extLst>
                </p:cNvPr>
                <p:cNvCxnSpPr>
                  <a:cxnSpLocks/>
                  <a:stCxn id="123" idx="3"/>
                  <a:endCxn id="131" idx="0"/>
                </p:cNvCxnSpPr>
                <p:nvPr/>
              </p:nvCxnSpPr>
              <p:spPr>
                <a:xfrm flipH="1">
                  <a:off x="5018403" y="5466176"/>
                  <a:ext cx="63770" cy="134928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FF7E781A-4763-0D0B-B0D5-8DA17A0CBA35}"/>
                    </a:ext>
                  </a:extLst>
                </p:cNvPr>
                <p:cNvSpPr/>
                <p:nvPr/>
              </p:nvSpPr>
              <p:spPr>
                <a:xfrm>
                  <a:off x="6075703" y="5597840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48A5C16D-0B38-5A4F-637A-7B04E3E1496E}"/>
                    </a:ext>
                  </a:extLst>
                </p:cNvPr>
                <p:cNvSpPr/>
                <p:nvPr/>
              </p:nvSpPr>
              <p:spPr>
                <a:xfrm>
                  <a:off x="5782039" y="5597840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C530E702-6D71-2FBE-76C8-DE4D5B060A72}"/>
                    </a:ext>
                  </a:extLst>
                </p:cNvPr>
                <p:cNvCxnSpPr>
                  <a:cxnSpLocks/>
                  <a:stCxn id="120" idx="5"/>
                  <a:endCxn id="134" idx="0"/>
                </p:cNvCxnSpPr>
                <p:nvPr/>
              </p:nvCxnSpPr>
              <p:spPr>
                <a:xfrm>
                  <a:off x="6092025" y="5466176"/>
                  <a:ext cx="86288" cy="131664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B9192D1F-FB5D-E1A3-17C6-5F162113C575}"/>
                    </a:ext>
                  </a:extLst>
                </p:cNvPr>
                <p:cNvCxnSpPr>
                  <a:cxnSpLocks/>
                  <a:stCxn id="120" idx="3"/>
                  <a:endCxn id="135" idx="0"/>
                </p:cNvCxnSpPr>
                <p:nvPr/>
              </p:nvCxnSpPr>
              <p:spPr>
                <a:xfrm flipH="1">
                  <a:off x="5884649" y="5466176"/>
                  <a:ext cx="62265" cy="131664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F1E9CAC-D911-0058-47DE-8E1FDF85DD83}"/>
              </a:ext>
            </a:extLst>
          </p:cNvPr>
          <p:cNvGrpSpPr/>
          <p:nvPr/>
        </p:nvGrpSpPr>
        <p:grpSpPr>
          <a:xfrm>
            <a:off x="6195852" y="3333781"/>
            <a:ext cx="3387864" cy="2764500"/>
            <a:chOff x="6195852" y="3333781"/>
            <a:chExt cx="3387864" cy="27645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60F90B3-5AD0-DD31-CC25-D47EEAD1CFFB}"/>
                </a:ext>
              </a:extLst>
            </p:cNvPr>
            <p:cNvGrpSpPr/>
            <p:nvPr/>
          </p:nvGrpSpPr>
          <p:grpSpPr>
            <a:xfrm>
              <a:off x="6443331" y="3333781"/>
              <a:ext cx="2037999" cy="1264080"/>
              <a:chOff x="1099366" y="3951430"/>
              <a:chExt cx="3208500" cy="1990089"/>
            </a:xfrm>
          </p:grpSpPr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585D0EA9-EDB4-23C1-222F-F12B6C0D6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26" y="4025646"/>
                <a:ext cx="2783840" cy="1432560"/>
              </a:xfrm>
              <a:prstGeom prst="bentConnector3">
                <a:avLst>
                  <a:gd name="adj1" fmla="val 0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96DBC17-32E5-87AD-45B4-B3C8E8D8F001}"/>
                  </a:ext>
                </a:extLst>
              </p:cNvPr>
              <p:cNvSpPr txBox="1"/>
              <p:nvPr/>
            </p:nvSpPr>
            <p:spPr>
              <a:xfrm>
                <a:off x="1099366" y="4557260"/>
                <a:ext cx="432052" cy="48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0" dirty="0"/>
                  <a:t>y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457BD4D-5EA5-825C-E2A8-D5D2A328BB1C}"/>
                  </a:ext>
                </a:extLst>
              </p:cNvPr>
              <p:cNvSpPr/>
              <p:nvPr/>
            </p:nvSpPr>
            <p:spPr>
              <a:xfrm>
                <a:off x="1704328" y="5224002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86192DB-3990-2940-10D0-EB8FAE5E8448}"/>
                  </a:ext>
                </a:extLst>
              </p:cNvPr>
              <p:cNvSpPr/>
              <p:nvPr/>
            </p:nvSpPr>
            <p:spPr>
              <a:xfrm>
                <a:off x="1856728" y="4919831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8C3E868-654A-E104-96F7-6A6533EE9162}"/>
                  </a:ext>
                </a:extLst>
              </p:cNvPr>
              <p:cNvSpPr/>
              <p:nvPr/>
            </p:nvSpPr>
            <p:spPr>
              <a:xfrm>
                <a:off x="2009128" y="507690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A06AD6F-885F-26AE-56B5-6F9DDDCC1DF3}"/>
                  </a:ext>
                </a:extLst>
              </p:cNvPr>
              <p:cNvSpPr/>
              <p:nvPr/>
            </p:nvSpPr>
            <p:spPr>
              <a:xfrm>
                <a:off x="2192810" y="49289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B425121-C9FC-080F-E5E3-F0BEFAD12EF2}"/>
                  </a:ext>
                </a:extLst>
              </p:cNvPr>
              <p:cNvSpPr/>
              <p:nvPr/>
            </p:nvSpPr>
            <p:spPr>
              <a:xfrm>
                <a:off x="2313928" y="466008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6D4EA31-6868-884A-9C5C-400336EEA1E4}"/>
                  </a:ext>
                </a:extLst>
              </p:cNvPr>
              <p:cNvSpPr/>
              <p:nvPr/>
            </p:nvSpPr>
            <p:spPr>
              <a:xfrm>
                <a:off x="2420577" y="448526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4D96E22-C936-AC9D-1F96-30092F047D5A}"/>
                  </a:ext>
                </a:extLst>
              </p:cNvPr>
              <p:cNvSpPr/>
              <p:nvPr/>
            </p:nvSpPr>
            <p:spPr>
              <a:xfrm>
                <a:off x="2699128" y="4294055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8A9ABA9-2CAB-D1C7-71D0-D5E1D2B75E52}"/>
                  </a:ext>
                </a:extLst>
              </p:cNvPr>
              <p:cNvSpPr/>
              <p:nvPr/>
            </p:nvSpPr>
            <p:spPr>
              <a:xfrm>
                <a:off x="2807946" y="452126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F97892A-F919-A39D-85D4-78CB889F04A1}"/>
                  </a:ext>
                </a:extLst>
              </p:cNvPr>
              <p:cNvSpPr/>
              <p:nvPr/>
            </p:nvSpPr>
            <p:spPr>
              <a:xfrm>
                <a:off x="2582728" y="462408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502F0D0-522A-7F3A-C24A-8915D27CC561}"/>
                  </a:ext>
                </a:extLst>
              </p:cNvPr>
              <p:cNvSpPr/>
              <p:nvPr/>
            </p:nvSpPr>
            <p:spPr>
              <a:xfrm>
                <a:off x="3075928" y="46855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52DF6A3-EC44-4443-2EC5-D44BE6082762}"/>
                  </a:ext>
                </a:extLst>
              </p:cNvPr>
              <p:cNvSpPr/>
              <p:nvPr/>
            </p:nvSpPr>
            <p:spPr>
              <a:xfrm>
                <a:off x="3228328" y="48929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A694A0E-9DE1-8908-C921-590D2D5E6DC9}"/>
                  </a:ext>
                </a:extLst>
              </p:cNvPr>
              <p:cNvSpPr/>
              <p:nvPr/>
            </p:nvSpPr>
            <p:spPr>
              <a:xfrm>
                <a:off x="3380728" y="5100305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E593010-93BC-C628-425C-A884398B6DC6}"/>
                  </a:ext>
                </a:extLst>
              </p:cNvPr>
              <p:cNvSpPr/>
              <p:nvPr/>
            </p:nvSpPr>
            <p:spPr>
              <a:xfrm>
                <a:off x="3533128" y="48209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6EA14B7-CA33-807F-9980-87419E583F88}"/>
                  </a:ext>
                </a:extLst>
              </p:cNvPr>
              <p:cNvSpPr/>
              <p:nvPr/>
            </p:nvSpPr>
            <p:spPr>
              <a:xfrm>
                <a:off x="3728365" y="4413260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6DE6126-5611-7B73-E782-353CB956B8DB}"/>
                  </a:ext>
                </a:extLst>
              </p:cNvPr>
              <p:cNvSpPr/>
              <p:nvPr/>
            </p:nvSpPr>
            <p:spPr>
              <a:xfrm>
                <a:off x="3834296" y="464954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80486DB-FD59-9000-B427-7B4E7C77C35A}"/>
                  </a:ext>
                </a:extLst>
              </p:cNvPr>
              <p:cNvSpPr/>
              <p:nvPr/>
            </p:nvSpPr>
            <p:spPr>
              <a:xfrm>
                <a:off x="3990328" y="3951430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5D93476-81F7-DB78-9C89-1EAD712A6150}"/>
                  </a:ext>
                </a:extLst>
              </p:cNvPr>
              <p:cNvSpPr/>
              <p:nvPr/>
            </p:nvSpPr>
            <p:spPr>
              <a:xfrm>
                <a:off x="4151040" y="4137587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E3D63DA-90EF-725E-809B-F7124FD8F993}"/>
                  </a:ext>
                </a:extLst>
              </p:cNvPr>
              <p:cNvSpPr/>
              <p:nvPr/>
            </p:nvSpPr>
            <p:spPr>
              <a:xfrm>
                <a:off x="3978580" y="4373182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D139B63-6F74-F94F-1D2A-BC9F71C464D5}"/>
                  </a:ext>
                </a:extLst>
              </p:cNvPr>
              <p:cNvSpPr/>
              <p:nvPr/>
            </p:nvSpPr>
            <p:spPr>
              <a:xfrm>
                <a:off x="3612255" y="4613546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200937-55D0-F1CD-8160-4D460840EFE2}"/>
                  </a:ext>
                </a:extLst>
              </p:cNvPr>
              <p:cNvSpPr/>
              <p:nvPr/>
            </p:nvSpPr>
            <p:spPr>
              <a:xfrm>
                <a:off x="3339947" y="4776028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7E06B9E-C5BE-D094-B33B-24872F91D62C}"/>
                  </a:ext>
                </a:extLst>
              </p:cNvPr>
              <p:cNvSpPr/>
              <p:nvPr/>
            </p:nvSpPr>
            <p:spPr>
              <a:xfrm>
                <a:off x="2905812" y="4807910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A303A6E-FFE7-2DA2-58CE-3A18E6C79E34}"/>
                  </a:ext>
                </a:extLst>
              </p:cNvPr>
              <p:cNvSpPr txBox="1"/>
              <p:nvPr/>
            </p:nvSpPr>
            <p:spPr>
              <a:xfrm>
                <a:off x="2763500" y="5456974"/>
                <a:ext cx="439625" cy="48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0" dirty="0"/>
                  <a:t>x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07D164B-4D94-606A-3849-B138A83A7D97}"/>
                </a:ext>
              </a:extLst>
            </p:cNvPr>
            <p:cNvGrpSpPr/>
            <p:nvPr/>
          </p:nvGrpSpPr>
          <p:grpSpPr>
            <a:xfrm>
              <a:off x="7830475" y="4208283"/>
              <a:ext cx="551241" cy="1354858"/>
              <a:chOff x="1448132" y="4507921"/>
              <a:chExt cx="551241" cy="135485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97AC85-D589-6A6C-70FD-A3A1340A0472}"/>
                  </a:ext>
                </a:extLst>
              </p:cNvPr>
              <p:cNvSpPr txBox="1"/>
              <p:nvPr/>
            </p:nvSpPr>
            <p:spPr>
              <a:xfrm rot="2700000">
                <a:off x="1046324" y="4909729"/>
                <a:ext cx="1354858" cy="551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noProof="0" dirty="0"/>
                  <a:t>Fitting 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resampled dataset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65A717D-99CD-DBAF-D18A-9559BB62892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227363" y="5203940"/>
                <a:ext cx="972000" cy="0"/>
              </a:xfrm>
              <a:prstGeom prst="straightConnector1">
                <a:avLst/>
              </a:prstGeom>
              <a:ln w="25400">
                <a:solidFill>
                  <a:srgbClr val="064569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94B57C-8B02-D207-2AB1-5BF2E2FB2223}"/>
                </a:ext>
              </a:extLst>
            </p:cNvPr>
            <p:cNvSpPr txBox="1"/>
            <p:nvPr/>
          </p:nvSpPr>
          <p:spPr>
            <a:xfrm>
              <a:off x="6195852" y="4315447"/>
              <a:ext cx="46358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6B1E067-D4C7-15D2-A17D-281E5AF57554}"/>
                </a:ext>
              </a:extLst>
            </p:cNvPr>
            <p:cNvGrpSpPr/>
            <p:nvPr/>
          </p:nvGrpSpPr>
          <p:grpSpPr>
            <a:xfrm>
              <a:off x="8478925" y="4779807"/>
              <a:ext cx="1104791" cy="1318474"/>
              <a:chOff x="8695034" y="4717661"/>
              <a:chExt cx="1104791" cy="1318474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56F7C07-B0E0-21DC-1F97-EB9892F131A2}"/>
                  </a:ext>
                </a:extLst>
              </p:cNvPr>
              <p:cNvSpPr txBox="1"/>
              <p:nvPr/>
            </p:nvSpPr>
            <p:spPr>
              <a:xfrm>
                <a:off x="8695034" y="5789914"/>
                <a:ext cx="11047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noProof="0" dirty="0"/>
                  <a:t>Decision Tree n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683A704A-3302-0633-02A6-D24349EBE64D}"/>
                  </a:ext>
                </a:extLst>
              </p:cNvPr>
              <p:cNvGrpSpPr/>
              <p:nvPr/>
            </p:nvGrpSpPr>
            <p:grpSpPr>
              <a:xfrm>
                <a:off x="8712449" y="4717661"/>
                <a:ext cx="923128" cy="1080980"/>
                <a:chOff x="8712449" y="4717661"/>
                <a:chExt cx="923128" cy="1080980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0A8181D-F7B3-27D7-91A9-71A0928E5C05}"/>
                    </a:ext>
                  </a:extLst>
                </p:cNvPr>
                <p:cNvSpPr/>
                <p:nvPr/>
              </p:nvSpPr>
              <p:spPr>
                <a:xfrm>
                  <a:off x="9154649" y="4717661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03AF3A9-DE07-9B5C-5BBD-C116E50376B7}"/>
                    </a:ext>
                  </a:extLst>
                </p:cNvPr>
                <p:cNvSpPr/>
                <p:nvPr/>
              </p:nvSpPr>
              <p:spPr>
                <a:xfrm>
                  <a:off x="8859281" y="4973318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3E5C88B-2291-95AE-E9C7-5D43EAB6A5FA}"/>
                    </a:ext>
                  </a:extLst>
                </p:cNvPr>
                <p:cNvSpPr/>
                <p:nvPr/>
              </p:nvSpPr>
              <p:spPr>
                <a:xfrm>
                  <a:off x="9430358" y="4973318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65AE740-2F8E-CD35-3549-AF4D15875146}"/>
                    </a:ext>
                  </a:extLst>
                </p:cNvPr>
                <p:cNvSpPr/>
                <p:nvPr/>
              </p:nvSpPr>
              <p:spPr>
                <a:xfrm>
                  <a:off x="9006113" y="5289604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6039136-E705-2244-2FE1-E2CFE069FFB4}"/>
                    </a:ext>
                  </a:extLst>
                </p:cNvPr>
                <p:cNvSpPr/>
                <p:nvPr/>
              </p:nvSpPr>
              <p:spPr>
                <a:xfrm>
                  <a:off x="8712449" y="5289604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35CAAF86-7FED-32D9-F053-A174B1B14A15}"/>
                    </a:ext>
                  </a:extLst>
                </p:cNvPr>
                <p:cNvCxnSpPr>
                  <a:stCxn id="141" idx="3"/>
                  <a:endCxn id="142" idx="7"/>
                </p:cNvCxnSpPr>
                <p:nvPr/>
              </p:nvCxnSpPr>
              <p:spPr>
                <a:xfrm flipH="1">
                  <a:off x="9034446" y="4892826"/>
                  <a:ext cx="150257" cy="110546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554736E7-1977-F4F5-BCD0-88D6AEB8965D}"/>
                    </a:ext>
                  </a:extLst>
                </p:cNvPr>
                <p:cNvCxnSpPr>
                  <a:cxnSpLocks/>
                  <a:stCxn id="141" idx="5"/>
                  <a:endCxn id="143" idx="1"/>
                </p:cNvCxnSpPr>
                <p:nvPr/>
              </p:nvCxnSpPr>
              <p:spPr>
                <a:xfrm>
                  <a:off x="9329814" y="4892826"/>
                  <a:ext cx="130598" cy="110546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A74A0CB0-0813-413C-EB5E-9605BC707A36}"/>
                    </a:ext>
                  </a:extLst>
                </p:cNvPr>
                <p:cNvCxnSpPr>
                  <a:cxnSpLocks/>
                  <a:stCxn id="142" idx="5"/>
                  <a:endCxn id="144" idx="0"/>
                </p:cNvCxnSpPr>
                <p:nvPr/>
              </p:nvCxnSpPr>
              <p:spPr>
                <a:xfrm>
                  <a:off x="9034446" y="5148483"/>
                  <a:ext cx="74277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811C58A2-7343-4AA7-ADA4-D9ACF36507B8}"/>
                    </a:ext>
                  </a:extLst>
                </p:cNvPr>
                <p:cNvCxnSpPr>
                  <a:cxnSpLocks/>
                  <a:stCxn id="142" idx="3"/>
                  <a:endCxn id="145" idx="0"/>
                </p:cNvCxnSpPr>
                <p:nvPr/>
              </p:nvCxnSpPr>
              <p:spPr>
                <a:xfrm flipH="1">
                  <a:off x="8815059" y="5148483"/>
                  <a:ext cx="74276" cy="141121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22F8E5E4-26BC-1F43-CC0D-C217251A9D68}"/>
                    </a:ext>
                  </a:extLst>
                </p:cNvPr>
                <p:cNvSpPr/>
                <p:nvPr/>
              </p:nvSpPr>
              <p:spPr>
                <a:xfrm>
                  <a:off x="9163882" y="5593422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C4ED7B12-F144-466E-2D0D-2DB961CE02D9}"/>
                    </a:ext>
                  </a:extLst>
                </p:cNvPr>
                <p:cNvSpPr/>
                <p:nvPr/>
              </p:nvSpPr>
              <p:spPr>
                <a:xfrm>
                  <a:off x="8870218" y="5593422"/>
                  <a:ext cx="205219" cy="205219"/>
                </a:xfrm>
                <a:prstGeom prst="ellipse">
                  <a:avLst/>
                </a:prstGeom>
                <a:solidFill>
                  <a:srgbClr val="06456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 dirty="0"/>
                </a:p>
              </p:txBody>
            </p: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5FE6F901-6A7A-AF64-0723-6CCAC22AFBCA}"/>
                    </a:ext>
                  </a:extLst>
                </p:cNvPr>
                <p:cNvCxnSpPr>
                  <a:cxnSpLocks/>
                  <a:stCxn id="144" idx="5"/>
                  <a:endCxn id="150" idx="0"/>
                </p:cNvCxnSpPr>
                <p:nvPr/>
              </p:nvCxnSpPr>
              <p:spPr>
                <a:xfrm>
                  <a:off x="9181278" y="5464769"/>
                  <a:ext cx="85214" cy="128653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4D926A16-4682-BBA0-9569-C6C7E8A309FC}"/>
                    </a:ext>
                  </a:extLst>
                </p:cNvPr>
                <p:cNvCxnSpPr>
                  <a:cxnSpLocks/>
                  <a:stCxn id="144" idx="3"/>
                  <a:endCxn id="151" idx="0"/>
                </p:cNvCxnSpPr>
                <p:nvPr/>
              </p:nvCxnSpPr>
              <p:spPr>
                <a:xfrm flipH="1">
                  <a:off x="8972828" y="5464769"/>
                  <a:ext cx="63339" cy="128653"/>
                </a:xfrm>
                <a:prstGeom prst="straightConnector1">
                  <a:avLst/>
                </a:prstGeom>
                <a:ln w="12700">
                  <a:solidFill>
                    <a:srgbClr val="064569"/>
                  </a:solidFill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437AC4D-89EB-EA1F-DC3F-B871C619F881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41101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A48E-0F8E-79AD-A25F-31AF0646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9845B01-E583-E2C0-037C-78934576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Decision Trees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361B3D-606B-376D-395E-D61C5F747E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24314"/>
            <a:ext cx="10418247" cy="48268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b="1" noProof="1"/>
              <a:t>Decision Trees with scikit-learn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Navigate to the training materials folder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Use uv to start JuyperLab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Open the notebook “day1.3_ml-basics/02_random-forest.ipynb”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We will use the Python package scikit-learn and its modules: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sklearn.datasets</a:t>
            </a:r>
            <a:r>
              <a:rPr lang="en-US" sz="1800" noProof="1"/>
              <a:t>: Tools for using common datasets for ML or for generating synthetic data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sklearn.model_selection</a:t>
            </a:r>
            <a:r>
              <a:rPr lang="en-US" sz="1800" noProof="1"/>
              <a:t>: Tools for data splitting, parameter tuning, and more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sklearn.tree</a:t>
            </a:r>
            <a:r>
              <a:rPr lang="en-US" sz="1800" noProof="1"/>
              <a:t>: Collection of decision tree models for regression and classification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sklearn.ensemble</a:t>
            </a:r>
            <a:r>
              <a:rPr lang="en-US" sz="1800" noProof="1"/>
              <a:t>: Collection of random forest models for regression and classification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sklearn.metrics</a:t>
            </a:r>
            <a:r>
              <a:rPr lang="en-US" sz="1800" noProof="1"/>
              <a:t>: Collection of various metrics for model evaluation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7F11C-74BC-A94C-9ADB-F8BD3B81EB82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9052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7A7E3-F52E-5B81-D83A-7424A674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DD0-D250-6E7A-6670-C6FF2BD8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3E19-9853-12EC-4EB9-96006E1C1C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34118"/>
            <a:ext cx="10644901" cy="47221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1"/>
              <a:t>Theory and Terms</a:t>
            </a:r>
          </a:p>
          <a:p>
            <a:pPr marL="681750" lvl="1" indent="-285750"/>
            <a:r>
              <a:rPr lang="de-DE" sz="2400" noProof="1"/>
              <a:t>Areas of Artificial Intelligence (AI)</a:t>
            </a:r>
          </a:p>
          <a:p>
            <a:pPr marL="681750" lvl="1" indent="-285750"/>
            <a:r>
              <a:rPr lang="de-DE" sz="2400" noProof="1"/>
              <a:t>Paradigms of Machine Learning (ML)</a:t>
            </a:r>
          </a:p>
          <a:p>
            <a:pPr marL="681750" lvl="1" indent="-285750"/>
            <a:r>
              <a:rPr lang="de-DE" sz="2400" noProof="1"/>
              <a:t>ML 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1"/>
              <a:t>Theory and Practice</a:t>
            </a:r>
          </a:p>
          <a:p>
            <a:pPr marL="681750" lvl="1" indent="-285750"/>
            <a:r>
              <a:rPr lang="de-DE" sz="2400" noProof="1"/>
              <a:t>Model Types in ML</a:t>
            </a:r>
          </a:p>
          <a:p>
            <a:pPr marL="681750" lvl="1" indent="-285750"/>
            <a:r>
              <a:rPr lang="de-DE" sz="2400" noProof="1"/>
              <a:t>Practical Use of ML Libraries in Python</a:t>
            </a:r>
          </a:p>
        </p:txBody>
      </p:sp>
    </p:spTree>
    <p:extLst>
      <p:ext uri="{BB962C8B-B14F-4D97-AF65-F5344CB8AC3E}">
        <p14:creationId xmlns:p14="http://schemas.microsoft.com/office/powerpoint/2010/main" val="127338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09C31-7A7F-EAD6-C234-272D7A59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A131F5BE-54C1-56BD-32B9-80CB8A10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Clustering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0B17D0-8857-6B77-49B1-376E96622E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55450"/>
            <a:ext cx="10283353" cy="20735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0" dirty="0"/>
              <a:t>k-Means Clustering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Simple and fast clustering algorithm for Euclidean feature spaces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Number of clusters k must be specified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Expected to produce convex clusters of roughly spherical shape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Sensitive to outliers and to feature scaling (reliance on Euclidean distance)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Minimizes the sum of squared distances between points and their assigned cluster center</a:t>
            </a:r>
            <a:endParaRPr lang="en-US" sz="1800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80CA0F-74C3-AD10-45D5-830FFE36B828}"/>
              </a:ext>
            </a:extLst>
          </p:cNvPr>
          <p:cNvGrpSpPr/>
          <p:nvPr/>
        </p:nvGrpSpPr>
        <p:grpSpPr>
          <a:xfrm>
            <a:off x="544492" y="3471318"/>
            <a:ext cx="3002793" cy="2410379"/>
            <a:chOff x="87289" y="3368982"/>
            <a:chExt cx="3002793" cy="2410379"/>
          </a:xfrm>
        </p:grpSpPr>
        <p:pic>
          <p:nvPicPr>
            <p:cNvPr id="7" name="Grafik 15">
              <a:extLst>
                <a:ext uri="{FF2B5EF4-FFF2-40B4-BE49-F238E27FC236}">
                  <a16:creationId xmlns:a16="http://schemas.microsoft.com/office/drawing/2014/main" id="{60CD8185-692C-E806-6EBF-C684013C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58"/>
            <a:stretch>
              <a:fillRect/>
            </a:stretch>
          </p:blipFill>
          <p:spPr>
            <a:xfrm>
              <a:off x="520910" y="4074471"/>
              <a:ext cx="1980000" cy="1704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feld 16">
              <a:extLst>
                <a:ext uri="{FF2B5EF4-FFF2-40B4-BE49-F238E27FC236}">
                  <a16:creationId xmlns:a16="http://schemas.microsoft.com/office/drawing/2014/main" id="{89DC1A87-F093-6AFE-4F47-448BD8CC3846}"/>
                </a:ext>
              </a:extLst>
            </p:cNvPr>
            <p:cNvSpPr txBox="1"/>
            <p:nvPr/>
          </p:nvSpPr>
          <p:spPr>
            <a:xfrm>
              <a:off x="87289" y="3368982"/>
              <a:ext cx="3002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1: Initialization of cluster centers “centroids” (often random)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A80950-5196-220A-D46B-7E68A63B8CC1}"/>
              </a:ext>
            </a:extLst>
          </p:cNvPr>
          <p:cNvGrpSpPr/>
          <p:nvPr/>
        </p:nvGrpSpPr>
        <p:grpSpPr>
          <a:xfrm>
            <a:off x="3506176" y="3453388"/>
            <a:ext cx="2500714" cy="2432214"/>
            <a:chOff x="3206914" y="3351052"/>
            <a:chExt cx="2500714" cy="2432214"/>
          </a:xfrm>
        </p:grpSpPr>
        <p:pic>
          <p:nvPicPr>
            <p:cNvPr id="2" name="Grafik 9">
              <a:extLst>
                <a:ext uri="{FF2B5EF4-FFF2-40B4-BE49-F238E27FC236}">
                  <a16:creationId xmlns:a16="http://schemas.microsoft.com/office/drawing/2014/main" id="{B8DE518A-4546-E075-CA06-009ADC444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744" y="4074471"/>
              <a:ext cx="1980000" cy="1708795"/>
            </a:xfrm>
            <a:prstGeom prst="rect">
              <a:avLst/>
            </a:prstGeom>
          </p:spPr>
        </p:pic>
        <p:sp>
          <p:nvSpPr>
            <p:cNvPr id="9" name="Textfeld 17">
              <a:extLst>
                <a:ext uri="{FF2B5EF4-FFF2-40B4-BE49-F238E27FC236}">
                  <a16:creationId xmlns:a16="http://schemas.microsoft.com/office/drawing/2014/main" id="{B61B8105-B39B-FBF2-52EA-3DB0CD50E324}"/>
                </a:ext>
              </a:extLst>
            </p:cNvPr>
            <p:cNvSpPr txBox="1"/>
            <p:nvPr/>
          </p:nvSpPr>
          <p:spPr>
            <a:xfrm>
              <a:off x="3206914" y="3351052"/>
              <a:ext cx="25007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2: Assignment regions induced by centroids, assign point to nearest center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3F58E-25C7-27D2-A602-AC28D57AA73D}"/>
              </a:ext>
            </a:extLst>
          </p:cNvPr>
          <p:cNvGrpSpPr/>
          <p:nvPr/>
        </p:nvGrpSpPr>
        <p:grpSpPr>
          <a:xfrm>
            <a:off x="6177218" y="3444423"/>
            <a:ext cx="2641064" cy="2441179"/>
            <a:chOff x="6177218" y="3342087"/>
            <a:chExt cx="2641064" cy="2441179"/>
          </a:xfrm>
        </p:grpSpPr>
        <p:pic>
          <p:nvPicPr>
            <p:cNvPr id="3" name="Grafik 11">
              <a:extLst>
                <a:ext uri="{FF2B5EF4-FFF2-40B4-BE49-F238E27FC236}">
                  <a16:creationId xmlns:a16="http://schemas.microsoft.com/office/drawing/2014/main" id="{757F3D65-F8EC-3B54-868D-ABC0F5B2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339" y="4074471"/>
              <a:ext cx="1980000" cy="1708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feld 18">
              <a:extLst>
                <a:ext uri="{FF2B5EF4-FFF2-40B4-BE49-F238E27FC236}">
                  <a16:creationId xmlns:a16="http://schemas.microsoft.com/office/drawing/2014/main" id="{56632E3B-8757-E0F7-2B84-B2DBE8358746}"/>
                </a:ext>
              </a:extLst>
            </p:cNvPr>
            <p:cNvSpPr txBox="1"/>
            <p:nvPr/>
          </p:nvSpPr>
          <p:spPr>
            <a:xfrm>
              <a:off x="6177218" y="3342087"/>
              <a:ext cx="2641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noProof="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</a:t>
              </a:r>
              <a:r>
                <a:rPr lang="en-US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: Recompute the centroids as mean of newly assigned points</a:t>
              </a:r>
              <a:endParaRPr lang="en-US" sz="1400" noProof="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538CA2-F2A2-133E-6752-5A59643F639E}"/>
              </a:ext>
            </a:extLst>
          </p:cNvPr>
          <p:cNvGrpSpPr/>
          <p:nvPr/>
        </p:nvGrpSpPr>
        <p:grpSpPr>
          <a:xfrm>
            <a:off x="6525505" y="3412950"/>
            <a:ext cx="5717112" cy="2694450"/>
            <a:chOff x="6525505" y="3412950"/>
            <a:chExt cx="5717112" cy="26944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D087E2-FB77-7D6C-AAEE-AFDA5BE6E06C}"/>
                </a:ext>
              </a:extLst>
            </p:cNvPr>
            <p:cNvGrpSpPr/>
            <p:nvPr/>
          </p:nvGrpSpPr>
          <p:grpSpPr>
            <a:xfrm>
              <a:off x="8997480" y="3412950"/>
              <a:ext cx="2641064" cy="2472652"/>
              <a:chOff x="8997480" y="3310614"/>
              <a:chExt cx="2641064" cy="2472652"/>
            </a:xfrm>
          </p:grpSpPr>
          <p:pic>
            <p:nvPicPr>
              <p:cNvPr id="5" name="Grafik 13">
                <a:extLst>
                  <a:ext uri="{FF2B5EF4-FFF2-40B4-BE49-F238E27FC236}">
                    <a16:creationId xmlns:a16="http://schemas.microsoft.com/office/drawing/2014/main" id="{FA0F4E0C-28AC-6A9B-E7B8-DEECE3E31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2548" y="4074471"/>
                <a:ext cx="1980000" cy="1708795"/>
              </a:xfrm>
              <a:prstGeom prst="rect">
                <a:avLst/>
              </a:prstGeom>
            </p:spPr>
          </p:pic>
          <p:sp>
            <p:nvSpPr>
              <p:cNvPr id="11" name="Textfeld 19">
                <a:extLst>
                  <a:ext uri="{FF2B5EF4-FFF2-40B4-BE49-F238E27FC236}">
                    <a16:creationId xmlns:a16="http://schemas.microsoft.com/office/drawing/2014/main" id="{5BC0D1E6-80E0-2DB1-0EE2-E651434A45BC}"/>
                  </a:ext>
                </a:extLst>
              </p:cNvPr>
              <p:cNvSpPr txBox="1"/>
              <p:nvPr/>
            </p:nvSpPr>
            <p:spPr>
              <a:xfrm>
                <a:off x="8997480" y="3310614"/>
                <a:ext cx="264106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>
                    <a:latin typeface="Open Sans Light" pitchFamily="2" charset="0"/>
                    <a:ea typeface="Open Sans Light" pitchFamily="2" charset="0"/>
                    <a:cs typeface="Open Sans Light" pitchFamily="2" charset="0"/>
                  </a:rPr>
                  <a:t>4: Repeat steps 2 &amp; 3 until convergence or a maximum number of iterations</a:t>
                </a:r>
              </a:p>
            </p:txBody>
          </p:sp>
        </p:grpSp>
        <p:sp>
          <p:nvSpPr>
            <p:cNvPr id="13" name="Textfeld 16">
              <a:extLst>
                <a:ext uri="{FF2B5EF4-FFF2-40B4-BE49-F238E27FC236}">
                  <a16:creationId xmlns:a16="http://schemas.microsoft.com/office/drawing/2014/main" id="{6E24070A-C3A6-7B68-50DE-C2C5A7C9B42E}"/>
                </a:ext>
              </a:extLst>
            </p:cNvPr>
            <p:cNvSpPr txBox="1"/>
            <p:nvPr/>
          </p:nvSpPr>
          <p:spPr>
            <a:xfrm>
              <a:off x="6525505" y="5861179"/>
              <a:ext cx="5717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Source:  I, </a:t>
              </a:r>
              <a:r>
                <a:rPr lang="en-US" sz="1000" dirty="0" err="1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Weston.pace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, 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6"/>
                </a:rPr>
                <a:t>https://de.wikipedia.org/wiki/K-Means-Algorithmus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, 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7"/>
                </a:rPr>
                <a:t>CC BY-SA 3.0</a:t>
              </a:r>
              <a:endParaRPr lang="en-US" sz="10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BE446-2D36-B28D-8C6C-5C37FB103B65}"/>
              </a:ext>
            </a:extLst>
          </p:cNvPr>
          <p:cNvGrpSpPr/>
          <p:nvPr/>
        </p:nvGrpSpPr>
        <p:grpSpPr>
          <a:xfrm>
            <a:off x="8564716" y="257262"/>
            <a:ext cx="3307728" cy="2697786"/>
            <a:chOff x="8564716" y="257262"/>
            <a:chExt cx="3307728" cy="2697786"/>
          </a:xfrm>
        </p:grpSpPr>
        <p:pic>
          <p:nvPicPr>
            <p:cNvPr id="19" name="Picture 18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C52123C-1B68-25D9-AE6F-D2A6E730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742" y="257262"/>
              <a:ext cx="2181653" cy="2119908"/>
            </a:xfrm>
            <a:prstGeom prst="rect">
              <a:avLst/>
            </a:prstGeom>
          </p:spPr>
        </p:pic>
        <p:sp>
          <p:nvSpPr>
            <p:cNvPr id="20" name="Textfeld 16">
              <a:extLst>
                <a:ext uri="{FF2B5EF4-FFF2-40B4-BE49-F238E27FC236}">
                  <a16:creationId xmlns:a16="http://schemas.microsoft.com/office/drawing/2014/main" id="{28807564-77C9-6D25-396A-17FAEEA54EFA}"/>
                </a:ext>
              </a:extLst>
            </p:cNvPr>
            <p:cNvSpPr txBox="1"/>
            <p:nvPr/>
          </p:nvSpPr>
          <p:spPr>
            <a:xfrm>
              <a:off x="8564716" y="2401050"/>
              <a:ext cx="33077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Source:  </a:t>
              </a:r>
              <a:r>
                <a:rPr lang="en-US" sz="1000" dirty="0" err="1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Chire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, </a:t>
              </a:r>
              <a:b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6"/>
                </a:rPr>
                <a:t>https://de.wikipedia.org/wiki/K-Means-Algorithmus</a:t>
              </a: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, </a:t>
              </a:r>
              <a:b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</a:br>
              <a:r>
                <a:rPr lang="en-US" sz="1000" dirty="0">
                  <a:latin typeface="Open Sans Light" pitchFamily="2" charset="0"/>
                  <a:ea typeface="Open Sans Light" pitchFamily="2" charset="0"/>
                  <a:cs typeface="Open Sans Light" pitchFamily="2" charset="0"/>
                  <a:hlinkClick r:id="rId9"/>
                </a:rPr>
                <a:t>CC BY-SA 4.0</a:t>
              </a:r>
              <a:endParaRPr lang="en-US" sz="10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B656BC6-F07A-F84B-E8B7-091F805ECE98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394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B2073-D677-8E5D-E4D8-069388A8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D266A290-A8C5-B329-72DD-4BB67588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Clustering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B6C449-D478-6B67-6CE0-870D8EDF53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24314"/>
            <a:ext cx="10418247" cy="48268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b="1" noProof="1"/>
              <a:t>Clustering with scikit-learn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Navigate to the training materials folder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Use uv to start JuyperLab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Open the notebook “day1.3_ml-basics/03_clustering.ipynb”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We will use the Python package scikit-learn and its modules: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sklearn.datasets</a:t>
            </a:r>
            <a:r>
              <a:rPr lang="en-US" sz="1800" noProof="1"/>
              <a:t>: Tools for using common datasets for ML or for generating synthetic data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sklearn.model_selection</a:t>
            </a:r>
            <a:r>
              <a:rPr lang="en-US" sz="1800" noProof="1"/>
              <a:t>: Tools for data splitting, parameter tuning, and more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sklearn.cluster</a:t>
            </a:r>
            <a:r>
              <a:rPr lang="en-US" sz="1800" noProof="1"/>
              <a:t>: Collection of clustering models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sklearn.metrics</a:t>
            </a:r>
            <a:r>
              <a:rPr lang="en-US" sz="1800" noProof="1"/>
              <a:t>: Collection of various metrics for model evaluation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6FB86-E224-2CBA-91AB-1A998B8520C9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6508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083A-59C5-F193-7152-92CF9964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B0B8466C-4FEB-D73A-36E9-6D5F57D0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Dimension Reduction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8B5223-3F43-B55D-9891-698115278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17900"/>
            <a:ext cx="10975775" cy="47463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0" dirty="0"/>
              <a:t>Principal Component Analysis (PCA)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Dimension reduction through a linear, orthogonal transformation of the 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Projects data onto a lower-dimensional space spanned by directions of maximum variance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Principal components are linear combinations of the original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PCA assumes linear relationship, sensitive to feature scaling, data should be centered and standardized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Alternative approaches, especially for more </a:t>
            </a:r>
            <a:br>
              <a:rPr lang="en-US" sz="1800" dirty="0"/>
            </a:br>
            <a:r>
              <a:rPr lang="en-US" sz="1800" dirty="0"/>
              <a:t>complex non-linear relationships </a:t>
            </a:r>
          </a:p>
          <a:p>
            <a:pPr marL="681750" lvl="1" indent="-285750">
              <a:spcBef>
                <a:spcPts val="600"/>
              </a:spcBef>
            </a:pPr>
            <a:r>
              <a:rPr lang="en-US" sz="1800" dirty="0"/>
              <a:t>t-SNE, UMAP, Autoencoder</a:t>
            </a:r>
          </a:p>
        </p:txBody>
      </p:sp>
      <p:pic>
        <p:nvPicPr>
          <p:cNvPr id="2" name="Grafik 10">
            <a:extLst>
              <a:ext uri="{FF2B5EF4-FFF2-40B4-BE49-F238E27FC236}">
                <a16:creationId xmlns:a16="http://schemas.microsoft.com/office/drawing/2014/main" id="{CA8FBB1D-D650-E311-C95C-1B6317CD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2815" y="3205762"/>
            <a:ext cx="2858526" cy="285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1ECAC-4251-7E56-CCAB-EF779088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01"/>
          <a:stretch>
            <a:fillRect/>
          </a:stretch>
        </p:blipFill>
        <p:spPr>
          <a:xfrm>
            <a:off x="5354084" y="3485561"/>
            <a:ext cx="1342112" cy="2305878"/>
          </a:xfrm>
          <a:prstGeom prst="rect">
            <a:avLst/>
          </a:prstGeom>
        </p:spPr>
      </p:pic>
      <p:cxnSp>
        <p:nvCxnSpPr>
          <p:cNvPr id="7" name="Gerade Verbindung mit Pfeil 15">
            <a:extLst>
              <a:ext uri="{FF2B5EF4-FFF2-40B4-BE49-F238E27FC236}">
                <a16:creationId xmlns:a16="http://schemas.microsoft.com/office/drawing/2014/main" id="{44AFC2C4-651C-02A3-6ACC-60B7F254A56D}"/>
              </a:ext>
            </a:extLst>
          </p:cNvPr>
          <p:cNvCxnSpPr>
            <a:cxnSpLocks/>
          </p:cNvCxnSpPr>
          <p:nvPr/>
        </p:nvCxnSpPr>
        <p:spPr>
          <a:xfrm flipV="1">
            <a:off x="10557510" y="4502283"/>
            <a:ext cx="1200823" cy="11744"/>
          </a:xfrm>
          <a:prstGeom prst="straightConnector1">
            <a:avLst/>
          </a:prstGeom>
          <a:ln w="79375">
            <a:solidFill>
              <a:srgbClr val="F8B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20">
            <a:extLst>
              <a:ext uri="{FF2B5EF4-FFF2-40B4-BE49-F238E27FC236}">
                <a16:creationId xmlns:a16="http://schemas.microsoft.com/office/drawing/2014/main" id="{9289E765-C0BC-B336-397D-875E38D07A2F}"/>
              </a:ext>
            </a:extLst>
          </p:cNvPr>
          <p:cNvCxnSpPr>
            <a:cxnSpLocks/>
          </p:cNvCxnSpPr>
          <p:nvPr/>
        </p:nvCxnSpPr>
        <p:spPr>
          <a:xfrm flipV="1">
            <a:off x="10534211" y="4066763"/>
            <a:ext cx="0" cy="413979"/>
          </a:xfrm>
          <a:prstGeom prst="straightConnector1">
            <a:avLst/>
          </a:prstGeom>
          <a:ln w="793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EA8F612-AD38-B292-72C0-09EFA7FC0479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Theory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0B07D0-419F-CB4C-E57E-3475BA85C45F}"/>
              </a:ext>
            </a:extLst>
          </p:cNvPr>
          <p:cNvGrpSpPr/>
          <p:nvPr/>
        </p:nvGrpSpPr>
        <p:grpSpPr>
          <a:xfrm>
            <a:off x="6973348" y="3691094"/>
            <a:ext cx="1906661" cy="1975893"/>
            <a:chOff x="6812335" y="3970876"/>
            <a:chExt cx="1906661" cy="1975893"/>
          </a:xfrm>
        </p:grpSpPr>
        <p:sp>
          <p:nvSpPr>
            <p:cNvPr id="3" name="Pfeil: nach rechts 8">
              <a:extLst>
                <a:ext uri="{FF2B5EF4-FFF2-40B4-BE49-F238E27FC236}">
                  <a16:creationId xmlns:a16="http://schemas.microsoft.com/office/drawing/2014/main" id="{787D2D61-378D-0BBA-35BE-2BDD77A3E327}"/>
                </a:ext>
              </a:extLst>
            </p:cNvPr>
            <p:cNvSpPr/>
            <p:nvPr/>
          </p:nvSpPr>
          <p:spPr>
            <a:xfrm>
              <a:off x="7094609" y="3970876"/>
              <a:ext cx="1342112" cy="514448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en-US" sz="2000" noProof="0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F6D048-7566-67CF-F0CF-1C1063CD1356}"/>
                </a:ext>
              </a:extLst>
            </p:cNvPr>
            <p:cNvSpPr/>
            <p:nvPr/>
          </p:nvSpPr>
          <p:spPr>
            <a:xfrm>
              <a:off x="6812335" y="4733435"/>
              <a:ext cx="1906661" cy="121333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PCA(2) creates 2 principal components as linear combinations of height, width, and depth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7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ADE69-9C51-3E60-A9A7-3AD48358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161C8325-E7CE-F8EC-BC0B-3A710DAB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Types of Machine Learning Models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Dimension Reduction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BAA72A-123A-B1EE-503F-02DE7D7AAB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224314"/>
            <a:ext cx="10418247" cy="48268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b="1" noProof="1"/>
              <a:t>Dimension Reduction with scikit-learn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Navigate to the training materials folder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Use uv to start JuyperLab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Open the notebook “day1.3_ml-basics/04_dimension.ipynb”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We will use the Python package scikit-learn and its modules: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sklearn.datasets</a:t>
            </a:r>
            <a:r>
              <a:rPr lang="en-US" sz="1800" noProof="1"/>
              <a:t>: Tools for using common datasets for ML or for generating synthetic data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b="1" noProof="1"/>
              <a:t>sklearn.decomposition</a:t>
            </a:r>
            <a:r>
              <a:rPr lang="en-US" sz="1800" noProof="1"/>
              <a:t>: Collection of data transformation and decomposition methods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We will use PCA to visualize the results of clustering high-dimensional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B02CE3-F817-1BB2-2E22-E95EF2B71EED}"/>
              </a:ext>
            </a:extLst>
          </p:cNvPr>
          <p:cNvSpPr/>
          <p:nvPr/>
        </p:nvSpPr>
        <p:spPr>
          <a:xfrm rot="1151929">
            <a:off x="10971900" y="57117"/>
            <a:ext cx="1294446" cy="8227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6737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D98BA-70E0-DFF8-A5B7-F98C3749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98E0F17-D30F-3231-8DC1-16E21EA5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Areas of Artificial Intelligence (AI)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71A54C6-C2A5-D6C1-F97B-355C5FD6A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34118"/>
            <a:ext cx="10644901" cy="415169"/>
          </a:xfrm>
        </p:spPr>
        <p:txBody>
          <a:bodyPr/>
          <a:lstStyle/>
          <a:p>
            <a:r>
              <a:rPr lang="en-US" sz="2000" noProof="1"/>
              <a:t>Historical phases of AI</a:t>
            </a:r>
            <a:endParaRPr lang="en-US" noProof="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EA4CB0-2EFC-54C0-B312-3FC065F9A767}"/>
              </a:ext>
            </a:extLst>
          </p:cNvPr>
          <p:cNvGrpSpPr/>
          <p:nvPr/>
        </p:nvGrpSpPr>
        <p:grpSpPr>
          <a:xfrm>
            <a:off x="1569237" y="2355494"/>
            <a:ext cx="5954388" cy="7417612"/>
            <a:chOff x="1569237" y="2355494"/>
            <a:chExt cx="5954388" cy="7417612"/>
          </a:xfrm>
        </p:grpSpPr>
        <p:sp>
          <p:nvSpPr>
            <p:cNvPr id="5" name="Pie 4">
              <a:extLst>
                <a:ext uri="{FF2B5EF4-FFF2-40B4-BE49-F238E27FC236}">
                  <a16:creationId xmlns:a16="http://schemas.microsoft.com/office/drawing/2014/main" id="{8B9E13F9-1ADD-2B6B-2E3A-362A3F79CF1D}"/>
                </a:ext>
              </a:extLst>
            </p:cNvPr>
            <p:cNvSpPr/>
            <p:nvPr/>
          </p:nvSpPr>
          <p:spPr>
            <a:xfrm rot="10800000">
              <a:off x="1569237" y="2355494"/>
              <a:ext cx="5954388" cy="7417612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Pie 5">
              <a:extLst>
                <a:ext uri="{FF2B5EF4-FFF2-40B4-BE49-F238E27FC236}">
                  <a16:creationId xmlns:a16="http://schemas.microsoft.com/office/drawing/2014/main" id="{4B6708F1-67AB-97AE-D4AB-A8F737A8B5EB}"/>
                </a:ext>
              </a:extLst>
            </p:cNvPr>
            <p:cNvSpPr/>
            <p:nvPr/>
          </p:nvSpPr>
          <p:spPr>
            <a:xfrm rot="10800000">
              <a:off x="2732012" y="3804008"/>
              <a:ext cx="3628838" cy="4520584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Pie 6">
              <a:extLst>
                <a:ext uri="{FF2B5EF4-FFF2-40B4-BE49-F238E27FC236}">
                  <a16:creationId xmlns:a16="http://schemas.microsoft.com/office/drawing/2014/main" id="{50B2072D-5B90-8D78-07EA-EC87E5A9EBEE}"/>
                </a:ext>
              </a:extLst>
            </p:cNvPr>
            <p:cNvSpPr/>
            <p:nvPr/>
          </p:nvSpPr>
          <p:spPr>
            <a:xfrm rot="10800000">
              <a:off x="3744979" y="5065900"/>
              <a:ext cx="1602904" cy="1996800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AD551-6D97-336E-6087-B28B02F7D8C2}"/>
              </a:ext>
            </a:extLst>
          </p:cNvPr>
          <p:cNvGrpSpPr/>
          <p:nvPr/>
        </p:nvGrpSpPr>
        <p:grpSpPr>
          <a:xfrm>
            <a:off x="3646430" y="2870285"/>
            <a:ext cx="1823602" cy="3133313"/>
            <a:chOff x="3646430" y="2870285"/>
            <a:chExt cx="1823602" cy="3133313"/>
          </a:xfrm>
        </p:grpSpPr>
        <p:sp>
          <p:nvSpPr>
            <p:cNvPr id="10" name="PlaceHolder 2">
              <a:extLst>
                <a:ext uri="{FF2B5EF4-FFF2-40B4-BE49-F238E27FC236}">
                  <a16:creationId xmlns:a16="http://schemas.microsoft.com/office/drawing/2014/main" id="{04DFCBEE-5E30-0A17-3981-72916BEE115B}"/>
                </a:ext>
              </a:extLst>
            </p:cNvPr>
            <p:cNvSpPr txBox="1">
              <a:spLocks/>
            </p:cNvSpPr>
            <p:nvPr/>
          </p:nvSpPr>
          <p:spPr>
            <a:xfrm>
              <a:off x="3670032" y="2870285"/>
              <a:ext cx="1800000" cy="669418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tIns="0" rIns="0" bIns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199"/>
                </a:spcBef>
                <a:buFont typeface="Arial" panose="020B0604020202020204" pitchFamily="34" charset="0"/>
                <a:buNone/>
                <a:tabLst>
                  <a:tab pos="0" algn="l"/>
                </a:tabLst>
              </a:pPr>
              <a: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  <a:t>Artificial Intelligence</a:t>
              </a:r>
            </a:p>
          </p:txBody>
        </p:sp>
        <p:sp>
          <p:nvSpPr>
            <p:cNvPr id="11" name="PlaceHolder 2">
              <a:extLst>
                <a:ext uri="{FF2B5EF4-FFF2-40B4-BE49-F238E27FC236}">
                  <a16:creationId xmlns:a16="http://schemas.microsoft.com/office/drawing/2014/main" id="{6438AC20-23C6-9B4D-916F-036C44D8B1DF}"/>
                </a:ext>
              </a:extLst>
            </p:cNvPr>
            <p:cNvSpPr txBox="1">
              <a:spLocks/>
            </p:cNvSpPr>
            <p:nvPr/>
          </p:nvSpPr>
          <p:spPr>
            <a:xfrm>
              <a:off x="3670032" y="4164654"/>
              <a:ext cx="1800000" cy="606996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tIns="0" rIns="0" bIns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199"/>
                </a:spcBef>
                <a:buFont typeface="Arial" panose="020B0604020202020204" pitchFamily="34" charset="0"/>
                <a:buNone/>
                <a:tabLst>
                  <a:tab pos="0" algn="l"/>
                </a:tabLst>
              </a:pPr>
              <a: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  <a:t>Machine</a:t>
              </a:r>
              <a:b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</a:br>
              <a: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  <a:t>Learning</a:t>
              </a:r>
            </a:p>
          </p:txBody>
        </p:sp>
        <p:sp>
          <p:nvSpPr>
            <p:cNvPr id="12" name="PlaceHolder 2">
              <a:extLst>
                <a:ext uri="{FF2B5EF4-FFF2-40B4-BE49-F238E27FC236}">
                  <a16:creationId xmlns:a16="http://schemas.microsoft.com/office/drawing/2014/main" id="{6E9A41A5-43C1-59E9-D6CC-2690796B6C7E}"/>
                </a:ext>
              </a:extLst>
            </p:cNvPr>
            <p:cNvSpPr txBox="1">
              <a:spLocks/>
            </p:cNvSpPr>
            <p:nvPr/>
          </p:nvSpPr>
          <p:spPr>
            <a:xfrm>
              <a:off x="3646430" y="5396602"/>
              <a:ext cx="1800000" cy="606996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tIns="0" rIns="0" bIns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199"/>
                </a:spcBef>
                <a:buFont typeface="Arial" panose="020B0604020202020204" pitchFamily="34" charset="0"/>
                <a:buNone/>
                <a:tabLst>
                  <a:tab pos="0" algn="l"/>
                </a:tabLst>
              </a:pPr>
              <a: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  <a:t>Deep</a:t>
              </a:r>
              <a:b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</a:br>
              <a:r>
                <a:rPr lang="en-US" sz="2000" b="1" spc="-1" dirty="0">
                  <a:solidFill>
                    <a:srgbClr val="00305E"/>
                  </a:solidFill>
                  <a:latin typeface="Open Sans Light"/>
                </a:rPr>
                <a:t>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C4531-6782-4EB0-E8D6-9157735BF5D7}"/>
              </a:ext>
            </a:extLst>
          </p:cNvPr>
          <p:cNvGrpSpPr/>
          <p:nvPr/>
        </p:nvGrpSpPr>
        <p:grpSpPr>
          <a:xfrm>
            <a:off x="905989" y="2355494"/>
            <a:ext cx="710452" cy="3672231"/>
            <a:chOff x="905989" y="2355494"/>
            <a:chExt cx="710452" cy="36722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AF0248-9485-9513-E9BF-40D1EA2D673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90" y="2355494"/>
              <a:ext cx="0" cy="3672231"/>
            </a:xfrm>
            <a:prstGeom prst="straightConnector1">
              <a:avLst/>
            </a:prstGeom>
            <a:ln w="508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F13DB4-B23B-8397-C77F-DBD8A9E96049}"/>
                </a:ext>
              </a:extLst>
            </p:cNvPr>
            <p:cNvSpPr txBox="1"/>
            <p:nvPr/>
          </p:nvSpPr>
          <p:spPr>
            <a:xfrm>
              <a:off x="905990" y="235549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1950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60739-2562-EDC3-14DD-EC3370247474}"/>
                </a:ext>
              </a:extLst>
            </p:cNvPr>
            <p:cNvSpPr txBox="1"/>
            <p:nvPr/>
          </p:nvSpPr>
          <p:spPr>
            <a:xfrm>
              <a:off x="905989" y="3703331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1980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A61559-2477-86E4-EBA2-8A06F9DEB5CA}"/>
                </a:ext>
              </a:extLst>
            </p:cNvPr>
            <p:cNvSpPr txBox="1"/>
            <p:nvPr/>
          </p:nvSpPr>
          <p:spPr>
            <a:xfrm>
              <a:off x="905989" y="5051167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2000</a:t>
              </a:r>
            </a:p>
          </p:txBody>
        </p:sp>
      </p:grpSp>
      <p:sp>
        <p:nvSpPr>
          <p:cNvPr id="18" name="PlaceHolder 2">
            <a:extLst>
              <a:ext uri="{FF2B5EF4-FFF2-40B4-BE49-F238E27FC236}">
                <a16:creationId xmlns:a16="http://schemas.microsoft.com/office/drawing/2014/main" id="{C3B35351-5DA2-A7A4-0B2D-DA1A5A21F174}"/>
              </a:ext>
            </a:extLst>
          </p:cNvPr>
          <p:cNvSpPr txBox="1">
            <a:spLocks/>
          </p:cNvSpPr>
          <p:nvPr/>
        </p:nvSpPr>
        <p:spPr>
          <a:xfrm>
            <a:off x="7909611" y="2736676"/>
            <a:ext cx="3681859" cy="9366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Programs mimic intelligent human behavior</a:t>
            </a:r>
          </a:p>
        </p:txBody>
      </p:sp>
      <p:sp>
        <p:nvSpPr>
          <p:cNvPr id="19" name="PlaceHolder 2">
            <a:extLst>
              <a:ext uri="{FF2B5EF4-FFF2-40B4-BE49-F238E27FC236}">
                <a16:creationId xmlns:a16="http://schemas.microsoft.com/office/drawing/2014/main" id="{A4995ACD-6629-8BCD-3782-820AA892854B}"/>
              </a:ext>
            </a:extLst>
          </p:cNvPr>
          <p:cNvSpPr txBox="1">
            <a:spLocks/>
          </p:cNvSpPr>
          <p:nvPr/>
        </p:nvSpPr>
        <p:spPr>
          <a:xfrm>
            <a:off x="7559487" y="3946814"/>
            <a:ext cx="4382106" cy="104267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Programs independently identify connections and patterns in (structured) data</a:t>
            </a:r>
          </a:p>
        </p:txBody>
      </p:sp>
      <p:sp>
        <p:nvSpPr>
          <p:cNvPr id="20" name="PlaceHolder 2">
            <a:extLst>
              <a:ext uri="{FF2B5EF4-FFF2-40B4-BE49-F238E27FC236}">
                <a16:creationId xmlns:a16="http://schemas.microsoft.com/office/drawing/2014/main" id="{B08AA796-4A35-2F2B-3200-608C888090B6}"/>
              </a:ext>
            </a:extLst>
          </p:cNvPr>
          <p:cNvSpPr txBox="1">
            <a:spLocks/>
          </p:cNvSpPr>
          <p:nvPr/>
        </p:nvSpPr>
        <p:spPr>
          <a:xfrm>
            <a:off x="7909611" y="5289551"/>
            <a:ext cx="3681859" cy="67233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000" b="1" spc="-1" dirty="0">
                <a:solidFill>
                  <a:srgbClr val="00305E"/>
                </a:solidFill>
                <a:latin typeface="Open Sans Light"/>
              </a:rPr>
              <a:t>Use of neural networks with (very) many layers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578E62-8E83-8672-715C-92D841376254}"/>
              </a:ext>
            </a:extLst>
          </p:cNvPr>
          <p:cNvGrpSpPr/>
          <p:nvPr/>
        </p:nvGrpSpPr>
        <p:grpSpPr>
          <a:xfrm>
            <a:off x="1863211" y="1708847"/>
            <a:ext cx="1308963" cy="4586028"/>
            <a:chOff x="1863212" y="1708847"/>
            <a:chExt cx="844490" cy="45860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A47784-49D4-E29E-1D86-BC84F5EF55FF}"/>
                </a:ext>
              </a:extLst>
            </p:cNvPr>
            <p:cNvGrpSpPr/>
            <p:nvPr/>
          </p:nvGrpSpPr>
          <p:grpSpPr>
            <a:xfrm>
              <a:off x="1863212" y="1708847"/>
              <a:ext cx="844490" cy="4586028"/>
              <a:chOff x="6360849" y="1828800"/>
              <a:chExt cx="676055" cy="3671337"/>
            </a:xfrm>
            <a:solidFill>
              <a:srgbClr val="FF0000"/>
            </a:solidFill>
          </p:grpSpPr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74086A5C-A125-B64B-A978-6DF59CD448F0}"/>
                  </a:ext>
                </a:extLst>
              </p:cNvPr>
              <p:cNvSpPr/>
              <p:nvPr/>
            </p:nvSpPr>
            <p:spPr>
              <a:xfrm>
                <a:off x="6360850" y="1828800"/>
                <a:ext cx="676054" cy="34070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AA7528D7-1C45-0FE9-CFA7-C23E8D882D37}"/>
                  </a:ext>
                </a:extLst>
              </p:cNvPr>
              <p:cNvSpPr/>
              <p:nvPr/>
            </p:nvSpPr>
            <p:spPr>
              <a:xfrm rot="10800000">
                <a:off x="6360849" y="5235832"/>
                <a:ext cx="676055" cy="26430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6F7ADA-013C-B062-5A76-2ED703C5BC37}"/>
                </a:ext>
              </a:extLst>
            </p:cNvPr>
            <p:cNvSpPr txBox="1"/>
            <p:nvPr/>
          </p:nvSpPr>
          <p:spPr>
            <a:xfrm rot="16200000">
              <a:off x="365641" y="4212486"/>
              <a:ext cx="3831620" cy="238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Digitalization / Data / 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64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4870C-945A-9E98-B04C-B4057337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68231A7-4978-A60D-06B1-3408D95E5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dirty="0">
                <a:solidFill>
                  <a:srgbClr val="00305E"/>
                </a:solidFill>
                <a:latin typeface="Open Sans ExtraBold"/>
              </a:rPr>
              <a:t>Areas of Artificial Intelligence (AI)</a:t>
            </a:r>
            <a:br>
              <a:rPr lang="en-US" spc="-1" dirty="0">
                <a:solidFill>
                  <a:srgbClr val="00305E"/>
                </a:solidFill>
                <a:latin typeface="Open Sans ExtraBold"/>
              </a:rPr>
            </a:b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0CBDC2-5832-C308-69A2-E521C67FDF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4709" y="1334118"/>
            <a:ext cx="5005112" cy="4722126"/>
          </a:xfrm>
        </p:spPr>
        <p:txBody>
          <a:bodyPr/>
          <a:lstStyle/>
          <a:p>
            <a:r>
              <a:rPr lang="en-US" sz="2000" b="1" noProof="1"/>
              <a:t>Specialized (weak/narrow)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Application-specific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Trained on 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Adaptation for other applications not possible/difficult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Cannot extrapolate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A48B5A-84CB-1225-AFC5-CFEEE79C5631}"/>
              </a:ext>
            </a:extLst>
          </p:cNvPr>
          <p:cNvSpPr txBox="1">
            <a:spLocks/>
          </p:cNvSpPr>
          <p:nvPr/>
        </p:nvSpPr>
        <p:spPr>
          <a:xfrm>
            <a:off x="6532179" y="1334118"/>
            <a:ext cx="5005112" cy="472212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 Light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noProof="1"/>
              <a:t>General (strong)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Human-like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Access to the knowledge of humanity, beyond the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1"/>
              <a:t>Can work creatively and create new solutions for universal tasks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482F72-6CD9-73B3-63D1-FF06640586A9}"/>
              </a:ext>
            </a:extLst>
          </p:cNvPr>
          <p:cNvCxnSpPr>
            <a:cxnSpLocks/>
          </p:cNvCxnSpPr>
          <p:nvPr/>
        </p:nvCxnSpPr>
        <p:spPr>
          <a:xfrm>
            <a:off x="6096000" y="1334118"/>
            <a:ext cx="0" cy="430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3">
            <a:extLst>
              <a:ext uri="{FF2B5EF4-FFF2-40B4-BE49-F238E27FC236}">
                <a16:creationId xmlns:a16="http://schemas.microsoft.com/office/drawing/2014/main" id="{061D6823-ED47-4E80-68B8-DD5AC600B7D8}"/>
              </a:ext>
            </a:extLst>
          </p:cNvPr>
          <p:cNvSpPr/>
          <p:nvPr/>
        </p:nvSpPr>
        <p:spPr>
          <a:xfrm>
            <a:off x="3365937" y="4485290"/>
            <a:ext cx="2128345" cy="1434662"/>
          </a:xfrm>
          <a:prstGeom prst="wedgeRectCallout">
            <a:avLst>
              <a:gd name="adj1" fmla="val -22354"/>
              <a:gd name="adj2" fmla="val -81158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Great for data analysis</a:t>
            </a:r>
            <a:endParaRPr lang="en-US" sz="2000" noProof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54A5E-1868-4DBC-927C-AF6D04D7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97502E62-0673-6E6F-F5BB-2DA5F356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dirty="0">
                <a:solidFill>
                  <a:srgbClr val="00305E"/>
                </a:solidFill>
                <a:latin typeface="Open Sans ExtraBold"/>
              </a:rPr>
              <a:t>Areas of Artificial Intelligence (AI)</a:t>
            </a:r>
            <a:br>
              <a:rPr lang="en-US" spc="-1" dirty="0">
                <a:solidFill>
                  <a:srgbClr val="00305E"/>
                </a:solidFill>
                <a:latin typeface="Open Sans ExtraBold"/>
              </a:rPr>
            </a:br>
            <a:endParaRPr lang="de-DE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F1C99F7C-DEDE-6FFA-057F-3F7D1308F4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34118"/>
            <a:ext cx="10644901" cy="393082"/>
          </a:xfrm>
        </p:spPr>
        <p:txBody>
          <a:bodyPr/>
          <a:lstStyle/>
          <a:p>
            <a:r>
              <a:rPr lang="en-US" sz="2000" noProof="1"/>
              <a:t>Areas, paradigms, model families (not exhaustive)</a:t>
            </a:r>
            <a:endParaRPr lang="en-US" noProof="1"/>
          </a:p>
          <a:p>
            <a:pPr marL="681750" lvl="1" indent="-285750">
              <a:spcAft>
                <a:spcPts val="300"/>
              </a:spcAft>
            </a:pPr>
            <a:endParaRPr lang="en-US" noProof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45B084-9F74-2FB2-5642-141036AB2F54}"/>
              </a:ext>
            </a:extLst>
          </p:cNvPr>
          <p:cNvSpPr/>
          <p:nvPr/>
        </p:nvSpPr>
        <p:spPr>
          <a:xfrm>
            <a:off x="8733511" y="289855"/>
            <a:ext cx="1800000" cy="72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Model Family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1DD94E4-A2E7-BB7E-68F7-449E9E631B2F}"/>
              </a:ext>
            </a:extLst>
          </p:cNvPr>
          <p:cNvSpPr/>
          <p:nvPr/>
        </p:nvSpPr>
        <p:spPr>
          <a:xfrm>
            <a:off x="202767" y="1803475"/>
            <a:ext cx="10644901" cy="4210826"/>
          </a:xfrm>
          <a:prstGeom prst="roundRect">
            <a:avLst>
              <a:gd name="adj" fmla="val 637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/>
              <a:t>Artificial Intelligence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4A5960F-51FD-BBA2-950A-3F90EB7F5AB9}"/>
              </a:ext>
            </a:extLst>
          </p:cNvPr>
          <p:cNvSpPr/>
          <p:nvPr/>
        </p:nvSpPr>
        <p:spPr>
          <a:xfrm>
            <a:off x="512379" y="2295349"/>
            <a:ext cx="10277962" cy="3677084"/>
          </a:xfrm>
          <a:prstGeom prst="roundRect">
            <a:avLst>
              <a:gd name="adj" fmla="val 72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/>
              <a:t>Machine Learning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2D8DA7-2613-8329-9AF6-2BEA4A59DBA5}"/>
              </a:ext>
            </a:extLst>
          </p:cNvPr>
          <p:cNvSpPr/>
          <p:nvPr/>
        </p:nvSpPr>
        <p:spPr>
          <a:xfrm>
            <a:off x="2830524" y="2791326"/>
            <a:ext cx="7895191" cy="3116943"/>
          </a:xfrm>
          <a:prstGeom prst="roundRect">
            <a:avLst>
              <a:gd name="adj" fmla="val 8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/>
              <a:t>Neural Networks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FF61CA00-37F4-E64B-632F-BC2BAD3F880A}"/>
              </a:ext>
            </a:extLst>
          </p:cNvPr>
          <p:cNvSpPr/>
          <p:nvPr/>
        </p:nvSpPr>
        <p:spPr>
          <a:xfrm>
            <a:off x="4580043" y="3475979"/>
            <a:ext cx="6044510" cy="2362856"/>
          </a:xfrm>
          <a:prstGeom prst="roundRect">
            <a:avLst>
              <a:gd name="adj" fmla="val 10909"/>
            </a:avLst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/>
              <a:t>Deep Learning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C582D8-C6F5-D8FC-E0A5-8BE0A945C573}"/>
              </a:ext>
            </a:extLst>
          </p:cNvPr>
          <p:cNvGrpSpPr/>
          <p:nvPr/>
        </p:nvGrpSpPr>
        <p:grpSpPr>
          <a:xfrm>
            <a:off x="4723039" y="4059067"/>
            <a:ext cx="2841280" cy="1660465"/>
            <a:chOff x="4723039" y="4059067"/>
            <a:chExt cx="2841280" cy="166046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1813219-E20A-3995-650A-AF3E75E2B1B8}"/>
                </a:ext>
              </a:extLst>
            </p:cNvPr>
            <p:cNvSpPr/>
            <p:nvPr/>
          </p:nvSpPr>
          <p:spPr>
            <a:xfrm>
              <a:off x="6124319" y="4459212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CNN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131407-0377-C7F4-A054-8BFC36A33CC1}"/>
                </a:ext>
              </a:extLst>
            </p:cNvPr>
            <p:cNvSpPr/>
            <p:nvPr/>
          </p:nvSpPr>
          <p:spPr>
            <a:xfrm>
              <a:off x="4766679" y="4059067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Autoencoder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F0EAFCF-148A-790C-094D-512141EE8CB4}"/>
                </a:ext>
              </a:extLst>
            </p:cNvPr>
            <p:cNvSpPr/>
            <p:nvPr/>
          </p:nvSpPr>
          <p:spPr>
            <a:xfrm>
              <a:off x="4723039" y="4828045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RNN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287C2D-CB1D-6C55-E017-7B4A6376DDC0}"/>
                </a:ext>
              </a:extLst>
            </p:cNvPr>
            <p:cNvSpPr/>
            <p:nvPr/>
          </p:nvSpPr>
          <p:spPr>
            <a:xfrm>
              <a:off x="5947885" y="5343716"/>
              <a:ext cx="1061334" cy="37581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C2F2107-2F38-B72F-E57A-6261A1B80C1B}"/>
              </a:ext>
            </a:extLst>
          </p:cNvPr>
          <p:cNvGrpSpPr/>
          <p:nvPr/>
        </p:nvGrpSpPr>
        <p:grpSpPr>
          <a:xfrm>
            <a:off x="626100" y="2838137"/>
            <a:ext cx="2147283" cy="3046456"/>
            <a:chOff x="626100" y="2838137"/>
            <a:chExt cx="2147283" cy="304645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691DEA8-5739-6776-97C4-B1EC3F9C8A20}"/>
                </a:ext>
              </a:extLst>
            </p:cNvPr>
            <p:cNvSpPr/>
            <p:nvPr/>
          </p:nvSpPr>
          <p:spPr>
            <a:xfrm>
              <a:off x="1333383" y="3386800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Decision Trees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08ACC8A-A940-1A10-974A-19D8DDAEFE9A}"/>
                </a:ext>
              </a:extLst>
            </p:cNvPr>
            <p:cNvSpPr/>
            <p:nvPr/>
          </p:nvSpPr>
          <p:spPr>
            <a:xfrm>
              <a:off x="626100" y="2838137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Linear Models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2AF969-4F5E-0A77-4F44-0B1CC0C11341}"/>
                </a:ext>
              </a:extLst>
            </p:cNvPr>
            <p:cNvSpPr/>
            <p:nvPr/>
          </p:nvSpPr>
          <p:spPr>
            <a:xfrm>
              <a:off x="657241" y="3935463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Kernel-based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6B92CFC-CE9A-A9D2-5AFF-CC7221963DDA}"/>
                </a:ext>
              </a:extLst>
            </p:cNvPr>
            <p:cNvSpPr/>
            <p:nvPr/>
          </p:nvSpPr>
          <p:spPr>
            <a:xfrm>
              <a:off x="674052" y="4988667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Ensembles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E3526C4-5BB8-E4DC-3B66-7818D1F01B6F}"/>
                </a:ext>
              </a:extLst>
            </p:cNvPr>
            <p:cNvSpPr/>
            <p:nvPr/>
          </p:nvSpPr>
          <p:spPr>
            <a:xfrm>
              <a:off x="1495675" y="5508777"/>
              <a:ext cx="1061334" cy="37581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C0060AA-8D3C-F5FA-F2B5-582037AE6E28}"/>
                </a:ext>
              </a:extLst>
            </p:cNvPr>
            <p:cNvSpPr/>
            <p:nvPr/>
          </p:nvSpPr>
          <p:spPr>
            <a:xfrm>
              <a:off x="1333383" y="4452785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Clustering</a:t>
              </a:r>
            </a:p>
          </p:txBody>
        </p: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D96972-3FDF-C331-D37E-3215B30A3E0F}"/>
              </a:ext>
            </a:extLst>
          </p:cNvPr>
          <p:cNvSpPr/>
          <p:nvPr/>
        </p:nvSpPr>
        <p:spPr>
          <a:xfrm>
            <a:off x="7676643" y="4051882"/>
            <a:ext cx="2819066" cy="1698414"/>
          </a:xfrm>
          <a:prstGeom prst="roundRect">
            <a:avLst>
              <a:gd name="adj" fmla="val 10909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2"/>
                </a:solidFill>
              </a:rPr>
              <a:t>Generative AI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923CDEA-E6CA-4BBE-3BEF-B6AA8378B717}"/>
              </a:ext>
            </a:extLst>
          </p:cNvPr>
          <p:cNvGrpSpPr/>
          <p:nvPr/>
        </p:nvGrpSpPr>
        <p:grpSpPr>
          <a:xfrm>
            <a:off x="7959511" y="4674743"/>
            <a:ext cx="2160363" cy="903665"/>
            <a:chOff x="7959511" y="4693031"/>
            <a:chExt cx="2160363" cy="90366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F276B55-8EFC-DF24-643A-95FBF1877A64}"/>
                </a:ext>
              </a:extLst>
            </p:cNvPr>
            <p:cNvSpPr/>
            <p:nvPr/>
          </p:nvSpPr>
          <p:spPr>
            <a:xfrm>
              <a:off x="7959511" y="4693031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Transformer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3F1A5A8-9EAC-A410-4CEE-D19451E61FCD}"/>
                </a:ext>
              </a:extLst>
            </p:cNvPr>
            <p:cNvSpPr/>
            <p:nvPr/>
          </p:nvSpPr>
          <p:spPr>
            <a:xfrm>
              <a:off x="9058540" y="5220880"/>
              <a:ext cx="1061334" cy="37581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4EC5F57-5802-0433-05CE-072DC868CD1A}"/>
              </a:ext>
            </a:extLst>
          </p:cNvPr>
          <p:cNvSpPr/>
          <p:nvPr/>
        </p:nvSpPr>
        <p:spPr>
          <a:xfrm>
            <a:off x="9605772" y="1257843"/>
            <a:ext cx="2468239" cy="4026334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Problems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Dimension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Anomaly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Sequence-to-sequence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Generative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Time series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3806B35-619E-202F-AF1C-861C7D821B26}"/>
              </a:ext>
            </a:extLst>
          </p:cNvPr>
          <p:cNvSpPr/>
          <p:nvPr/>
        </p:nvSpPr>
        <p:spPr>
          <a:xfrm>
            <a:off x="7488149" y="1257843"/>
            <a:ext cx="2016460" cy="2596957"/>
          </a:xfrm>
          <a:prstGeom prst="roundRect">
            <a:avLst>
              <a:gd name="adj" fmla="val 8849"/>
            </a:avLst>
          </a:prstGeom>
          <a:solidFill>
            <a:schemeClr val="accent4">
              <a:lumMod val="40000"/>
              <a:lumOff val="60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Paradigms</a:t>
            </a: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Supervised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Unsupervised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Reinforcement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Semi-Supervised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Self-Supervised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57168-9E06-83E0-DB8B-B4B5CC149D94}"/>
              </a:ext>
            </a:extLst>
          </p:cNvPr>
          <p:cNvGrpSpPr/>
          <p:nvPr/>
        </p:nvGrpSpPr>
        <p:grpSpPr>
          <a:xfrm>
            <a:off x="2975999" y="3543441"/>
            <a:ext cx="1560945" cy="1645805"/>
            <a:chOff x="2975999" y="3543441"/>
            <a:chExt cx="1560945" cy="164580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CC4FC27-36AC-1B1C-9C02-5748F08F0D87}"/>
                </a:ext>
              </a:extLst>
            </p:cNvPr>
            <p:cNvGrpSpPr/>
            <p:nvPr/>
          </p:nvGrpSpPr>
          <p:grpSpPr>
            <a:xfrm>
              <a:off x="2975999" y="3543441"/>
              <a:ext cx="1502880" cy="1645805"/>
              <a:chOff x="2925958" y="3525177"/>
              <a:chExt cx="1502880" cy="164580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EA2929B-CEE6-8A79-BB1A-A7E37A536DE9}"/>
                  </a:ext>
                </a:extLst>
              </p:cNvPr>
              <p:cNvSpPr/>
              <p:nvPr/>
            </p:nvSpPr>
            <p:spPr>
              <a:xfrm>
                <a:off x="2988838" y="3525177"/>
                <a:ext cx="1440000" cy="468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300" dirty="0">
                    <a:solidFill>
                      <a:srgbClr val="000000"/>
                    </a:solidFill>
                  </a:rPr>
                  <a:t>Feed-Forward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69CCEC9-D12E-0480-AB80-3722386F64E5}"/>
                  </a:ext>
                </a:extLst>
              </p:cNvPr>
              <p:cNvSpPr/>
              <p:nvPr/>
            </p:nvSpPr>
            <p:spPr>
              <a:xfrm>
                <a:off x="2925958" y="4795166"/>
                <a:ext cx="1061334" cy="37581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5874AFF-A6F4-6A13-9F2B-8F0F038D649F}"/>
                </a:ext>
              </a:extLst>
            </p:cNvPr>
            <p:cNvSpPr/>
            <p:nvPr/>
          </p:nvSpPr>
          <p:spPr>
            <a:xfrm>
              <a:off x="3096944" y="4169463"/>
              <a:ext cx="1440000" cy="46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</a:rPr>
                <a:t>Multi-Layer</a:t>
              </a:r>
              <a:br>
                <a:rPr lang="en-US" sz="1300" dirty="0">
                  <a:solidFill>
                    <a:srgbClr val="000000"/>
                  </a:solidFill>
                </a:rPr>
              </a:br>
              <a:r>
                <a:rPr lang="en-US" sz="1300" dirty="0">
                  <a:solidFill>
                    <a:srgbClr val="000000"/>
                  </a:solidFill>
                </a:rPr>
                <a:t>Perceptron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2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77" grpId="0" animBg="1"/>
      <p:bldP spid="81" grpId="0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0FBA3-1139-1D2B-30E9-E82F82C9B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6FE19F52-7C9A-2CC8-ADF0-E9FC050A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Areas of Artificial Intelligence (AI)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1">
                <a:solidFill>
                  <a:srgbClr val="00305E"/>
                </a:solidFill>
                <a:latin typeface="Open Sans ExtraBold"/>
              </a:rPr>
              <a:t>Applications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6B0828-0835-B147-37B3-D8F85BCBA0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412544" cy="472867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Regression</a:t>
            </a:r>
            <a:r>
              <a:rPr lang="en-US" sz="1800" noProof="1"/>
              <a:t>: Prediction of a continuous (numerical) value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Classification</a:t>
            </a:r>
            <a:r>
              <a:rPr lang="en-US" sz="1800" noProof="1"/>
              <a:t>: Prediction of a discrete label/class/category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Clustering</a:t>
            </a:r>
            <a:r>
              <a:rPr lang="en-US" sz="1800" noProof="1"/>
              <a:t>: Grouping of data points based on their properties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Dimensionality Reduction</a:t>
            </a:r>
            <a:r>
              <a:rPr lang="en-US" sz="1800" noProof="1"/>
              <a:t>: Compression of high-dimensional data to a few informative dimensions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Anomaly Detection</a:t>
            </a:r>
            <a:r>
              <a:rPr lang="en-US" sz="1800" noProof="1"/>
              <a:t>: Detection of data points that deviate from the “normal” pattern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Sequence-to-Sequence</a:t>
            </a:r>
            <a:r>
              <a:rPr lang="en-US" sz="1800" noProof="1"/>
              <a:t>: Converting one ordered sequence of data points into another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Recommendations</a:t>
            </a:r>
            <a:r>
              <a:rPr lang="en-US" sz="1800" noProof="1"/>
              <a:t>: Ranking data according to relevance or predicting user ratings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1" noProof="1"/>
              <a:t>Generative Modeling</a:t>
            </a:r>
            <a:r>
              <a:rPr lang="en-US" sz="1800" noProof="1"/>
              <a:t>: Learning data distribution and using it to generate new,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24558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D766-BF5A-C3C8-FF56-B1343BB0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2D25CAE5-D54D-4561-253F-6E2922DA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Paradigms of Machine Learning (ML)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1">
                <a:solidFill>
                  <a:srgbClr val="00305E"/>
                </a:solidFill>
                <a:latin typeface="Open Sans ExtraBold"/>
              </a:rPr>
              <a:t>Supervised Learning</a:t>
            </a:r>
            <a:endParaRPr lang="en-US" sz="2200" strike="noStrike" spc="-1" noProof="1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06C785-B3F6-4F46-E249-BC523BC29A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283353" cy="47286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1"/>
              <a:t>Procedure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ML models are trained using pre-labeled 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Input data and the desired target values are provided for training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Prediction of target values on new, previously unknown data of the same format</a:t>
            </a:r>
          </a:p>
          <a:p>
            <a:pPr>
              <a:spcBef>
                <a:spcPts val="600"/>
              </a:spcBef>
            </a:pPr>
            <a:r>
              <a:rPr lang="en-US" sz="1800" b="1" noProof="1"/>
              <a:t>Application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Classification, regression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Anomaly detection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Generative modeling</a:t>
            </a:r>
          </a:p>
          <a:p>
            <a:pPr>
              <a:spcBef>
                <a:spcPts val="600"/>
              </a:spcBef>
            </a:pPr>
            <a:r>
              <a:rPr lang="en-US" sz="1800" b="1" noProof="1"/>
              <a:t>Algorithms / Model types -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Linear Regression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Decision Trees &amp; Random Forest (DT &amp; RF)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Support Vector Machines (SVM)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1"/>
              <a:t>Artificial Neural Networks (ANN/NN)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0AA47B-B201-0653-3AF6-B6E0DE0AA873}"/>
              </a:ext>
            </a:extLst>
          </p:cNvPr>
          <p:cNvGrpSpPr/>
          <p:nvPr/>
        </p:nvGrpSpPr>
        <p:grpSpPr>
          <a:xfrm>
            <a:off x="6586525" y="2739148"/>
            <a:ext cx="4546733" cy="3289057"/>
            <a:chOff x="8024128" y="3246844"/>
            <a:chExt cx="3469093" cy="25095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F54F00-CB57-6101-E317-215F57465B1E}"/>
                </a:ext>
              </a:extLst>
            </p:cNvPr>
            <p:cNvGrpSpPr/>
            <p:nvPr/>
          </p:nvGrpSpPr>
          <p:grpSpPr>
            <a:xfrm>
              <a:off x="8024128" y="3246844"/>
              <a:ext cx="1080000" cy="1323579"/>
              <a:chOff x="7617367" y="3306389"/>
              <a:chExt cx="1080000" cy="132357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FC865E7-E127-0068-B5F7-5C32392C9BB1}"/>
                  </a:ext>
                </a:extLst>
              </p:cNvPr>
              <p:cNvSpPr/>
              <p:nvPr/>
            </p:nvSpPr>
            <p:spPr>
              <a:xfrm>
                <a:off x="7617367" y="3549968"/>
                <a:ext cx="1080000" cy="108000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C3F0E9-A49B-F024-C7E4-E6BCB611F8A7}"/>
                  </a:ext>
                </a:extLst>
              </p:cNvPr>
              <p:cNvSpPr/>
              <p:nvPr/>
            </p:nvSpPr>
            <p:spPr>
              <a:xfrm>
                <a:off x="8373760" y="4406017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80A9F35-6333-0528-92A4-5CEC6C84CA17}"/>
                  </a:ext>
                </a:extLst>
              </p:cNvPr>
              <p:cNvSpPr/>
              <p:nvPr/>
            </p:nvSpPr>
            <p:spPr>
              <a:xfrm>
                <a:off x="8001727" y="3830993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49F168-9779-C3CC-B317-DCB5E401CC4D}"/>
                  </a:ext>
                </a:extLst>
              </p:cNvPr>
              <p:cNvSpPr/>
              <p:nvPr/>
            </p:nvSpPr>
            <p:spPr>
              <a:xfrm>
                <a:off x="7749378" y="3866213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FC057F0-A994-925C-E8C1-7258E743DCFE}"/>
                  </a:ext>
                </a:extLst>
              </p:cNvPr>
              <p:cNvSpPr/>
              <p:nvPr/>
            </p:nvSpPr>
            <p:spPr>
              <a:xfrm>
                <a:off x="8438341" y="4123011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CD45DFEC-5817-9214-0211-6F914CFBA229}"/>
                  </a:ext>
                </a:extLst>
              </p:cNvPr>
              <p:cNvSpPr/>
              <p:nvPr/>
            </p:nvSpPr>
            <p:spPr>
              <a:xfrm>
                <a:off x="7914109" y="4384007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109A33B1-0143-24C2-6581-84FBD2865A9A}"/>
                  </a:ext>
                </a:extLst>
              </p:cNvPr>
              <p:cNvSpPr/>
              <p:nvPr/>
            </p:nvSpPr>
            <p:spPr>
              <a:xfrm>
                <a:off x="8133372" y="4249354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511E9489-6E53-44A0-4A53-B9540FDB3693}"/>
                  </a:ext>
                </a:extLst>
              </p:cNvPr>
              <p:cNvSpPr/>
              <p:nvPr/>
            </p:nvSpPr>
            <p:spPr>
              <a:xfrm>
                <a:off x="7768735" y="3596213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F64977A2-7312-7B12-0F3A-0FDD569E8F13}"/>
                  </a:ext>
                </a:extLst>
              </p:cNvPr>
              <p:cNvSpPr/>
              <p:nvPr/>
            </p:nvSpPr>
            <p:spPr>
              <a:xfrm>
                <a:off x="8433618" y="3674589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56509BD3-68FC-D493-A077-01020241AA9A}"/>
                  </a:ext>
                </a:extLst>
              </p:cNvPr>
              <p:cNvSpPr/>
              <p:nvPr/>
            </p:nvSpPr>
            <p:spPr>
              <a:xfrm>
                <a:off x="7977367" y="4077879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8BB21D-EBEF-D63C-EEEE-71CC09565613}"/>
                  </a:ext>
                </a:extLst>
              </p:cNvPr>
              <p:cNvSpPr/>
              <p:nvPr/>
            </p:nvSpPr>
            <p:spPr>
              <a:xfrm>
                <a:off x="8157619" y="3599717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0EA8A2E-6604-BADC-38A3-577EC8DEAA0D}"/>
                  </a:ext>
                </a:extLst>
              </p:cNvPr>
              <p:cNvSpPr/>
              <p:nvPr/>
            </p:nvSpPr>
            <p:spPr>
              <a:xfrm>
                <a:off x="7748261" y="4236499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3508F5-F674-F486-A518-DDB9B8A5FD4B}"/>
                  </a:ext>
                </a:extLst>
              </p:cNvPr>
              <p:cNvSpPr/>
              <p:nvPr/>
            </p:nvSpPr>
            <p:spPr>
              <a:xfrm>
                <a:off x="8261978" y="3868056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02CC15-13DD-CB94-CB17-ACF0227660F3}"/>
                  </a:ext>
                </a:extLst>
              </p:cNvPr>
              <p:cNvSpPr txBox="1"/>
              <p:nvPr/>
            </p:nvSpPr>
            <p:spPr>
              <a:xfrm>
                <a:off x="7891423" y="3306389"/>
                <a:ext cx="427096" cy="234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Data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EDC980-169D-0B95-1E24-DE79291E4EE1}"/>
                </a:ext>
              </a:extLst>
            </p:cNvPr>
            <p:cNvGrpSpPr/>
            <p:nvPr/>
          </p:nvGrpSpPr>
          <p:grpSpPr>
            <a:xfrm>
              <a:off x="8024128" y="4903701"/>
              <a:ext cx="1080000" cy="499807"/>
              <a:chOff x="7617367" y="4770127"/>
              <a:chExt cx="1080000" cy="49980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6B17856-D658-9B70-4C44-4B56723906B9}"/>
                  </a:ext>
                </a:extLst>
              </p:cNvPr>
              <p:cNvSpPr/>
              <p:nvPr/>
            </p:nvSpPr>
            <p:spPr>
              <a:xfrm>
                <a:off x="7617367" y="4770127"/>
                <a:ext cx="1080000" cy="267021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C22BFF0-418E-C976-2B84-F5C6805484AD}"/>
                  </a:ext>
                </a:extLst>
              </p:cNvPr>
              <p:cNvSpPr/>
              <p:nvPr/>
            </p:nvSpPr>
            <p:spPr>
              <a:xfrm>
                <a:off x="7734109" y="4816141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EF5482EF-4352-D22C-E041-2E07A90CA429}"/>
                  </a:ext>
                </a:extLst>
              </p:cNvPr>
              <p:cNvSpPr/>
              <p:nvPr/>
            </p:nvSpPr>
            <p:spPr>
              <a:xfrm>
                <a:off x="8061012" y="4816141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6FF66B-A07D-F333-5C01-6DD1F0AB98CF}"/>
                  </a:ext>
                </a:extLst>
              </p:cNvPr>
              <p:cNvSpPr/>
              <p:nvPr/>
            </p:nvSpPr>
            <p:spPr>
              <a:xfrm>
                <a:off x="8387916" y="4815583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1BF652-3B6B-4963-3F27-AAE1B56F47B5}"/>
                  </a:ext>
                </a:extLst>
              </p:cNvPr>
              <p:cNvSpPr txBox="1"/>
              <p:nvPr/>
            </p:nvSpPr>
            <p:spPr>
              <a:xfrm>
                <a:off x="7890708" y="5035105"/>
                <a:ext cx="471126" cy="234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Label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62B1CE-69A6-A518-35BA-B288DBCDCB8B}"/>
                </a:ext>
              </a:extLst>
            </p:cNvPr>
            <p:cNvGrpSpPr/>
            <p:nvPr/>
          </p:nvGrpSpPr>
          <p:grpSpPr>
            <a:xfrm>
              <a:off x="9650855" y="3481366"/>
              <a:ext cx="950163" cy="1108739"/>
              <a:chOff x="10208598" y="3636006"/>
              <a:chExt cx="950163" cy="1108739"/>
            </a:xfrm>
          </p:grpSpPr>
          <p:pic>
            <p:nvPicPr>
              <p:cNvPr id="23" name="Picture 22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C2074A9A-8F9B-1AC2-E473-E1933AE0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8598" y="4024700"/>
                <a:ext cx="950163" cy="72004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21F3A-8167-B12D-DE2D-C8F1B74ACDED}"/>
                  </a:ext>
                </a:extLst>
              </p:cNvPr>
              <p:cNvSpPr txBox="1"/>
              <p:nvPr/>
            </p:nvSpPr>
            <p:spPr>
              <a:xfrm>
                <a:off x="10303183" y="3636006"/>
                <a:ext cx="760993" cy="399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Trained</a:t>
                </a:r>
                <a:br>
                  <a:rPr lang="en-US" sz="1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</a:br>
                <a:r>
                  <a:rPr lang="en-US" sz="1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ML-Model</a:t>
                </a:r>
              </a:p>
            </p:txBody>
          </p:sp>
        </p:grp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AC08F05F-E439-6DB5-CE73-2AFD6F48B851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9104128" y="4030423"/>
              <a:ext cx="529857" cy="29403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CA539993-D2AD-2A24-C479-346F4482428B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9104128" y="4324462"/>
              <a:ext cx="529857" cy="7127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A70EC5-A717-66FB-33D4-9B8036CFA71D}"/>
                </a:ext>
              </a:extLst>
            </p:cNvPr>
            <p:cNvGrpSpPr/>
            <p:nvPr/>
          </p:nvGrpSpPr>
          <p:grpSpPr>
            <a:xfrm>
              <a:off x="10901197" y="3858405"/>
              <a:ext cx="558649" cy="550664"/>
              <a:chOff x="11495263" y="4338111"/>
              <a:chExt cx="558649" cy="550664"/>
            </a:xfrm>
          </p:grpSpPr>
          <p:sp>
            <p:nvSpPr>
              <p:cNvPr id="18" name="Triangle 17">
                <a:extLst>
                  <a:ext uri="{FF2B5EF4-FFF2-40B4-BE49-F238E27FC236}">
                    <a16:creationId xmlns:a16="http://schemas.microsoft.com/office/drawing/2014/main" id="{B22742E2-8BFF-4E4C-6E36-49E6EE8A9312}"/>
                  </a:ext>
                </a:extLst>
              </p:cNvPr>
              <p:cNvSpPr/>
              <p:nvPr/>
            </p:nvSpPr>
            <p:spPr>
              <a:xfrm>
                <a:off x="11495263" y="4421699"/>
                <a:ext cx="180000" cy="180000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F8ED81-0BA7-BF32-57B5-A54C74AF3115}"/>
                  </a:ext>
                </a:extLst>
              </p:cNvPr>
              <p:cNvSpPr/>
              <p:nvPr/>
            </p:nvSpPr>
            <p:spPr>
              <a:xfrm>
                <a:off x="11495263" y="4707658"/>
                <a:ext cx="181117" cy="18111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20" name="Triangle 19">
                <a:extLst>
                  <a:ext uri="{FF2B5EF4-FFF2-40B4-BE49-F238E27FC236}">
                    <a16:creationId xmlns:a16="http://schemas.microsoft.com/office/drawing/2014/main" id="{2AA69FBA-E5E6-787E-DC43-8CCAFAF75623}"/>
                  </a:ext>
                </a:extLst>
              </p:cNvPr>
              <p:cNvSpPr/>
              <p:nvPr/>
            </p:nvSpPr>
            <p:spPr>
              <a:xfrm>
                <a:off x="11872795" y="4423136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D2A75BB-A62F-D111-E9C0-F0E2E16D0009}"/>
                  </a:ext>
                </a:extLst>
              </p:cNvPr>
              <p:cNvSpPr/>
              <p:nvPr/>
            </p:nvSpPr>
            <p:spPr>
              <a:xfrm>
                <a:off x="11872795" y="4707657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D329D-78C0-976D-DCFF-8DBE7D0A728E}"/>
                  </a:ext>
                </a:extLst>
              </p:cNvPr>
              <p:cNvSpPr txBox="1"/>
              <p:nvPr/>
            </p:nvSpPr>
            <p:spPr>
              <a:xfrm>
                <a:off x="11637893" y="4338111"/>
                <a:ext cx="275435" cy="352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noProof="1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=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F4BA16-09E6-3D11-43AB-0DDAF8785F95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018" y="4324462"/>
              <a:ext cx="2404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DCB25B-C9AF-D78C-AC32-57E6F62073F4}"/>
                </a:ext>
              </a:extLst>
            </p:cNvPr>
            <p:cNvSpPr/>
            <p:nvPr/>
          </p:nvSpPr>
          <p:spPr>
            <a:xfrm>
              <a:off x="9538138" y="5115449"/>
              <a:ext cx="1173433" cy="26702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08" name="Triangle 107">
              <a:extLst>
                <a:ext uri="{FF2B5EF4-FFF2-40B4-BE49-F238E27FC236}">
                  <a16:creationId xmlns:a16="http://schemas.microsoft.com/office/drawing/2014/main" id="{2CE7B56F-7B68-89AC-B25F-CFFAC3F798AF}"/>
                </a:ext>
              </a:extLst>
            </p:cNvPr>
            <p:cNvSpPr/>
            <p:nvPr/>
          </p:nvSpPr>
          <p:spPr>
            <a:xfrm>
              <a:off x="9707392" y="5161922"/>
              <a:ext cx="180000" cy="18000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6DB20D-63AB-5920-3AF6-0A2756FD79A5}"/>
                </a:ext>
              </a:extLst>
            </p:cNvPr>
            <p:cNvSpPr/>
            <p:nvPr/>
          </p:nvSpPr>
          <p:spPr>
            <a:xfrm>
              <a:off x="10034296" y="5161364"/>
              <a:ext cx="181117" cy="18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EE75466-8051-3295-ACE7-0065CF7EFE1C}"/>
                </a:ext>
              </a:extLst>
            </p:cNvPr>
            <p:cNvSpPr txBox="1"/>
            <p:nvPr/>
          </p:nvSpPr>
          <p:spPr>
            <a:xfrm>
              <a:off x="9761950" y="5357139"/>
              <a:ext cx="727970" cy="39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noProof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Unknown</a:t>
              </a:r>
              <a:br>
                <a:rPr lang="en-US" sz="1400" noProof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</a:br>
              <a:r>
                <a:rPr lang="en-US" sz="1400" noProof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Data</a:t>
              </a:r>
            </a:p>
          </p:txBody>
        </p: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B42E1A8F-4BAC-022A-8DC6-B60A3215DB7C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rot="5400000" flipH="1" flipV="1">
              <a:off x="9862725" y="4852235"/>
              <a:ext cx="525344" cy="10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5-point Star 111">
              <a:extLst>
                <a:ext uri="{FF2B5EF4-FFF2-40B4-BE49-F238E27FC236}">
                  <a16:creationId xmlns:a16="http://schemas.microsoft.com/office/drawing/2014/main" id="{3264F6D6-746C-B37E-A08B-54B760FFBE69}"/>
                </a:ext>
              </a:extLst>
            </p:cNvPr>
            <p:cNvSpPr/>
            <p:nvPr/>
          </p:nvSpPr>
          <p:spPr>
            <a:xfrm>
              <a:off x="10358612" y="5146197"/>
              <a:ext cx="212834" cy="20790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13" name="5-point Star 112">
              <a:extLst>
                <a:ext uri="{FF2B5EF4-FFF2-40B4-BE49-F238E27FC236}">
                  <a16:creationId xmlns:a16="http://schemas.microsoft.com/office/drawing/2014/main" id="{0DDBA54B-AF80-3838-316E-AB980BF99B28}"/>
                </a:ext>
              </a:extLst>
            </p:cNvPr>
            <p:cNvSpPr/>
            <p:nvPr/>
          </p:nvSpPr>
          <p:spPr>
            <a:xfrm>
              <a:off x="10885431" y="4475588"/>
              <a:ext cx="212834" cy="20790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565A45-7FA4-0F10-12F9-D3F8270E8588}"/>
                </a:ext>
              </a:extLst>
            </p:cNvPr>
            <p:cNvSpPr txBox="1"/>
            <p:nvPr/>
          </p:nvSpPr>
          <p:spPr>
            <a:xfrm>
              <a:off x="11050991" y="4137103"/>
              <a:ext cx="275435" cy="352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noProof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=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3AFCAF-5DBF-7B04-C1E5-803B9EBD198C}"/>
                </a:ext>
              </a:extLst>
            </p:cNvPr>
            <p:cNvSpPr txBox="1"/>
            <p:nvPr/>
          </p:nvSpPr>
          <p:spPr>
            <a:xfrm>
              <a:off x="11057564" y="4409068"/>
              <a:ext cx="435657" cy="352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noProof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85D7-39DA-DFFB-3184-06BDC6DF7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806647FF-89FB-19A9-BAE1-6B7C2A10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Paradigms of Machine Learning (ML)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1">
                <a:solidFill>
                  <a:srgbClr val="00305E"/>
                </a:solidFill>
                <a:latin typeface="Open Sans ExtraBold"/>
              </a:rPr>
              <a:t>Un-Supervised Learning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2C4135-53B2-276D-F8D4-6238E44563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283353" cy="47286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1"/>
              <a:t>Procedure</a:t>
            </a:r>
            <a:endParaRPr lang="en-US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ML models are trained with unlabeled data.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Models independently recognize patterns, structures, and correlations.</a:t>
            </a:r>
          </a:p>
          <a:p>
            <a:pPr>
              <a:spcBef>
                <a:spcPts val="600"/>
              </a:spcBef>
            </a:pPr>
            <a:r>
              <a:rPr lang="en-US" sz="1800" b="1" noProof="1"/>
              <a:t>Application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Clustering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Dimensionality Reduction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Anomaly Detection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Algorithms / Model types -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K-Means Clustering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Autoencoder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89A21F-A505-6EC3-233E-3AF9AEC7D91D}"/>
              </a:ext>
            </a:extLst>
          </p:cNvPr>
          <p:cNvGrpSpPr/>
          <p:nvPr/>
        </p:nvGrpSpPr>
        <p:grpSpPr>
          <a:xfrm>
            <a:off x="6255368" y="2240985"/>
            <a:ext cx="5298457" cy="3667050"/>
            <a:chOff x="8066221" y="3189130"/>
            <a:chExt cx="3922774" cy="27149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D99674-2B51-F04F-D7CA-F218A7CEA555}"/>
                </a:ext>
              </a:extLst>
            </p:cNvPr>
            <p:cNvGrpSpPr/>
            <p:nvPr/>
          </p:nvGrpSpPr>
          <p:grpSpPr>
            <a:xfrm>
              <a:off x="8066221" y="3537848"/>
              <a:ext cx="1080000" cy="1323579"/>
              <a:chOff x="7617367" y="3306389"/>
              <a:chExt cx="1080000" cy="132357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F4DE29D-7A77-6D03-C8CD-BC10E7876201}"/>
                  </a:ext>
                </a:extLst>
              </p:cNvPr>
              <p:cNvSpPr/>
              <p:nvPr/>
            </p:nvSpPr>
            <p:spPr>
              <a:xfrm>
                <a:off x="7617367" y="3549968"/>
                <a:ext cx="1080000" cy="108000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C8AEF73-11DE-6905-BF73-AC95E6638FAD}"/>
                  </a:ext>
                </a:extLst>
              </p:cNvPr>
              <p:cNvSpPr/>
              <p:nvPr/>
            </p:nvSpPr>
            <p:spPr>
              <a:xfrm>
                <a:off x="8373760" y="4406017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3EB300E-527B-440E-B050-ACFEFD089E46}"/>
                  </a:ext>
                </a:extLst>
              </p:cNvPr>
              <p:cNvSpPr/>
              <p:nvPr/>
            </p:nvSpPr>
            <p:spPr>
              <a:xfrm>
                <a:off x="8001727" y="3830993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C7E513-85BB-C218-C1CF-74F7C6654E1D}"/>
                  </a:ext>
                </a:extLst>
              </p:cNvPr>
              <p:cNvSpPr/>
              <p:nvPr/>
            </p:nvSpPr>
            <p:spPr>
              <a:xfrm>
                <a:off x="7749378" y="3866213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20B00AB-8E75-6FE9-59B2-D53CA1FEC4F8}"/>
                  </a:ext>
                </a:extLst>
              </p:cNvPr>
              <p:cNvSpPr/>
              <p:nvPr/>
            </p:nvSpPr>
            <p:spPr>
              <a:xfrm>
                <a:off x="8438341" y="4123011"/>
                <a:ext cx="180000" cy="18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EFDD91AD-0632-F59D-3272-C8BB290F954C}"/>
                  </a:ext>
                </a:extLst>
              </p:cNvPr>
              <p:cNvSpPr/>
              <p:nvPr/>
            </p:nvSpPr>
            <p:spPr>
              <a:xfrm>
                <a:off x="7914109" y="4384007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F913C55C-1B84-2C43-F32D-B59F80C72A3A}"/>
                  </a:ext>
                </a:extLst>
              </p:cNvPr>
              <p:cNvSpPr/>
              <p:nvPr/>
            </p:nvSpPr>
            <p:spPr>
              <a:xfrm>
                <a:off x="8133372" y="4249354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7E667C50-C4FD-0277-E818-F3128380C6FF}"/>
                  </a:ext>
                </a:extLst>
              </p:cNvPr>
              <p:cNvSpPr/>
              <p:nvPr/>
            </p:nvSpPr>
            <p:spPr>
              <a:xfrm>
                <a:off x="7768735" y="3596213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FC0DE63E-175E-61D6-FEC4-90DD691B612E}"/>
                  </a:ext>
                </a:extLst>
              </p:cNvPr>
              <p:cNvSpPr/>
              <p:nvPr/>
            </p:nvSpPr>
            <p:spPr>
              <a:xfrm>
                <a:off x="8433618" y="3674589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6A542EB7-2B23-D41F-D198-AA86197CC3A2}"/>
                  </a:ext>
                </a:extLst>
              </p:cNvPr>
              <p:cNvSpPr/>
              <p:nvPr/>
            </p:nvSpPr>
            <p:spPr>
              <a:xfrm>
                <a:off x="7977367" y="4077879"/>
                <a:ext cx="180000" cy="18000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7303869-1490-1C1E-7CFF-149E8269B864}"/>
                  </a:ext>
                </a:extLst>
              </p:cNvPr>
              <p:cNvSpPr/>
              <p:nvPr/>
            </p:nvSpPr>
            <p:spPr>
              <a:xfrm>
                <a:off x="8157619" y="3599717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8EA6714-9883-D38B-090C-9D78E47ED852}"/>
                  </a:ext>
                </a:extLst>
              </p:cNvPr>
              <p:cNvSpPr/>
              <p:nvPr/>
            </p:nvSpPr>
            <p:spPr>
              <a:xfrm>
                <a:off x="7748261" y="4236499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859D77F-8DAB-03A3-9640-A0B380E50D0E}"/>
                  </a:ext>
                </a:extLst>
              </p:cNvPr>
              <p:cNvSpPr/>
              <p:nvPr/>
            </p:nvSpPr>
            <p:spPr>
              <a:xfrm>
                <a:off x="8261978" y="3868056"/>
                <a:ext cx="181117" cy="18111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A649A0-194C-BEFC-F592-BEF1047FC4AC}"/>
                  </a:ext>
                </a:extLst>
              </p:cNvPr>
              <p:cNvSpPr txBox="1"/>
              <p:nvPr/>
            </p:nvSpPr>
            <p:spPr>
              <a:xfrm>
                <a:off x="7891423" y="3306389"/>
                <a:ext cx="414431" cy="227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Data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7912D0-13E8-44CF-094D-EC781558CFAF}"/>
                </a:ext>
              </a:extLst>
            </p:cNvPr>
            <p:cNvGrpSpPr/>
            <p:nvPr/>
          </p:nvGrpSpPr>
          <p:grpSpPr>
            <a:xfrm>
              <a:off x="11268995" y="3189130"/>
              <a:ext cx="720000" cy="2270664"/>
              <a:chOff x="10545681" y="3823775"/>
              <a:chExt cx="720000" cy="227066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52509C8-D414-E407-6375-EA67B673DC76}"/>
                  </a:ext>
                </a:extLst>
              </p:cNvPr>
              <p:cNvGrpSpPr/>
              <p:nvPr/>
            </p:nvGrpSpPr>
            <p:grpSpPr>
              <a:xfrm>
                <a:off x="10545681" y="3823775"/>
                <a:ext cx="720000" cy="720000"/>
                <a:chOff x="10513817" y="3912070"/>
                <a:chExt cx="720000" cy="72000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FD952B2-8F77-1010-468C-FF9CEF325E5A}"/>
                    </a:ext>
                  </a:extLst>
                </p:cNvPr>
                <p:cNvSpPr/>
                <p:nvPr/>
              </p:nvSpPr>
              <p:spPr>
                <a:xfrm>
                  <a:off x="10513817" y="3912070"/>
                  <a:ext cx="720000" cy="720000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4C3A06F-FB66-F869-5FCD-37BD1C065E04}"/>
                    </a:ext>
                  </a:extLst>
                </p:cNvPr>
                <p:cNvSpPr/>
                <p:nvPr/>
              </p:nvSpPr>
              <p:spPr>
                <a:xfrm>
                  <a:off x="10635199" y="4038750"/>
                  <a:ext cx="181117" cy="18111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70FD2FD-1BE6-D4DF-39A6-C4F5DCEF1865}"/>
                    </a:ext>
                  </a:extLst>
                </p:cNvPr>
                <p:cNvSpPr/>
                <p:nvPr/>
              </p:nvSpPr>
              <p:spPr>
                <a:xfrm>
                  <a:off x="10737873" y="4345995"/>
                  <a:ext cx="181117" cy="18111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0FF99C0-C3D2-C550-79B6-63B0D06458FA}"/>
                    </a:ext>
                  </a:extLst>
                </p:cNvPr>
                <p:cNvSpPr/>
                <p:nvPr/>
              </p:nvSpPr>
              <p:spPr>
                <a:xfrm>
                  <a:off x="10934390" y="4108931"/>
                  <a:ext cx="181117" cy="18111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90B5215-5DF8-1F0A-B696-BA9A8958119F}"/>
                  </a:ext>
                </a:extLst>
              </p:cNvPr>
              <p:cNvGrpSpPr/>
              <p:nvPr/>
            </p:nvGrpSpPr>
            <p:grpSpPr>
              <a:xfrm>
                <a:off x="10545681" y="4599107"/>
                <a:ext cx="720000" cy="720000"/>
                <a:chOff x="10394390" y="5046850"/>
                <a:chExt cx="720000" cy="720000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6AC167B-B11F-4954-4C8A-69FDBD795C54}"/>
                    </a:ext>
                  </a:extLst>
                </p:cNvPr>
                <p:cNvSpPr/>
                <p:nvPr/>
              </p:nvSpPr>
              <p:spPr>
                <a:xfrm>
                  <a:off x="10394390" y="5046850"/>
                  <a:ext cx="720000" cy="720000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riangle 35">
                  <a:extLst>
                    <a:ext uri="{FF2B5EF4-FFF2-40B4-BE49-F238E27FC236}">
                      <a16:creationId xmlns:a16="http://schemas.microsoft.com/office/drawing/2014/main" id="{283A5877-C6C7-300D-2EC4-2A228DC4555B}"/>
                    </a:ext>
                  </a:extLst>
                </p:cNvPr>
                <p:cNvSpPr/>
                <p:nvPr/>
              </p:nvSpPr>
              <p:spPr>
                <a:xfrm>
                  <a:off x="10692153" y="5536338"/>
                  <a:ext cx="180000" cy="18000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riangle 36">
                  <a:extLst>
                    <a:ext uri="{FF2B5EF4-FFF2-40B4-BE49-F238E27FC236}">
                      <a16:creationId xmlns:a16="http://schemas.microsoft.com/office/drawing/2014/main" id="{9D1789A1-C2D0-4905-1F35-8C5EE06D8A45}"/>
                    </a:ext>
                  </a:extLst>
                </p:cNvPr>
                <p:cNvSpPr/>
                <p:nvPr/>
              </p:nvSpPr>
              <p:spPr>
                <a:xfrm>
                  <a:off x="10879507" y="5384800"/>
                  <a:ext cx="180000" cy="18000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Triangle 37">
                  <a:extLst>
                    <a:ext uri="{FF2B5EF4-FFF2-40B4-BE49-F238E27FC236}">
                      <a16:creationId xmlns:a16="http://schemas.microsoft.com/office/drawing/2014/main" id="{BC222CA8-2ADE-CE38-AC21-B914BCBD9178}"/>
                    </a:ext>
                  </a:extLst>
                </p:cNvPr>
                <p:cNvSpPr/>
                <p:nvPr/>
              </p:nvSpPr>
              <p:spPr>
                <a:xfrm>
                  <a:off x="10438108" y="5081784"/>
                  <a:ext cx="180000" cy="18000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A3816CF3-A4AA-BB44-B48F-9F7D722EB484}"/>
                    </a:ext>
                  </a:extLst>
                </p:cNvPr>
                <p:cNvSpPr/>
                <p:nvPr/>
              </p:nvSpPr>
              <p:spPr>
                <a:xfrm>
                  <a:off x="10735767" y="5125825"/>
                  <a:ext cx="180000" cy="18000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54032B82-0AC6-5278-5F4F-B0CA13E20BB1}"/>
                    </a:ext>
                  </a:extLst>
                </p:cNvPr>
                <p:cNvSpPr/>
                <p:nvPr/>
              </p:nvSpPr>
              <p:spPr>
                <a:xfrm>
                  <a:off x="10574390" y="5316955"/>
                  <a:ext cx="180000" cy="18000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460118-49FD-B891-6026-2A9AC53C8CC4}"/>
                  </a:ext>
                </a:extLst>
              </p:cNvPr>
              <p:cNvGrpSpPr/>
              <p:nvPr/>
            </p:nvGrpSpPr>
            <p:grpSpPr>
              <a:xfrm>
                <a:off x="10545681" y="5374439"/>
                <a:ext cx="720000" cy="720000"/>
                <a:chOff x="10783958" y="5389149"/>
                <a:chExt cx="720000" cy="720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5A686B0-4C17-39A5-C061-D2FBC10D22CD}"/>
                    </a:ext>
                  </a:extLst>
                </p:cNvPr>
                <p:cNvSpPr/>
                <p:nvPr/>
              </p:nvSpPr>
              <p:spPr>
                <a:xfrm>
                  <a:off x="10783958" y="5389149"/>
                  <a:ext cx="720000" cy="720000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90D4EB3-A3B2-C6C7-F897-7EA15716ADC7}"/>
                    </a:ext>
                  </a:extLst>
                </p:cNvPr>
                <p:cNvSpPr/>
                <p:nvPr/>
              </p:nvSpPr>
              <p:spPr>
                <a:xfrm>
                  <a:off x="10962153" y="5823461"/>
                  <a:ext cx="180000" cy="1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545066A-2A1E-6CD7-AE84-1C406CD61392}"/>
                    </a:ext>
                  </a:extLst>
                </p:cNvPr>
                <p:cNvSpPr/>
                <p:nvPr/>
              </p:nvSpPr>
              <p:spPr>
                <a:xfrm>
                  <a:off x="11166995" y="5512197"/>
                  <a:ext cx="180000" cy="1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66CDA4B-1BAC-7DE8-16CE-3AF69FB44756}"/>
                    </a:ext>
                  </a:extLst>
                </p:cNvPr>
                <p:cNvSpPr/>
                <p:nvPr/>
              </p:nvSpPr>
              <p:spPr>
                <a:xfrm>
                  <a:off x="10914646" y="5547417"/>
                  <a:ext cx="180000" cy="1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B14C440-FBE1-1E51-08DA-8F807A3CCE2D}"/>
                    </a:ext>
                  </a:extLst>
                </p:cNvPr>
                <p:cNvSpPr/>
                <p:nvPr/>
              </p:nvSpPr>
              <p:spPr>
                <a:xfrm>
                  <a:off x="11250614" y="5833428"/>
                  <a:ext cx="180000" cy="1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4F0752-0CF2-D2C8-2C1E-992DDEE9598D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9146221" y="4317147"/>
              <a:ext cx="494232" cy="4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17B8CB64-24BF-9B98-57C3-198E2BEBC378}"/>
                </a:ext>
              </a:extLst>
            </p:cNvPr>
            <p:cNvCxnSpPr>
              <a:cxnSpLocks/>
              <a:stCxn id="25" idx="3"/>
              <a:endCxn id="41" idx="1"/>
            </p:cNvCxnSpPr>
            <p:nvPr/>
          </p:nvCxnSpPr>
          <p:spPr>
            <a:xfrm flipV="1">
              <a:off x="10602702" y="3549130"/>
              <a:ext cx="666293" cy="6805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8BF7CF-3128-9559-574D-4C8EA3C99C9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0602702" y="4317147"/>
              <a:ext cx="666293" cy="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6BF505-0F31-6753-2F71-FEC55908FD8E}"/>
                </a:ext>
              </a:extLst>
            </p:cNvPr>
            <p:cNvGrpSpPr/>
            <p:nvPr/>
          </p:nvGrpSpPr>
          <p:grpSpPr>
            <a:xfrm>
              <a:off x="9652539" y="3480995"/>
              <a:ext cx="950163" cy="1108739"/>
              <a:chOff x="10208598" y="3636006"/>
              <a:chExt cx="950163" cy="1108739"/>
            </a:xfrm>
          </p:grpSpPr>
          <p:pic>
            <p:nvPicPr>
              <p:cNvPr id="25" name="Picture 24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707F7038-6393-AD98-0AD2-534780F69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8598" y="4024700"/>
                <a:ext cx="950163" cy="7200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A8F9A9-8DC6-B642-B97C-F0A16D17519C}"/>
                  </a:ext>
                </a:extLst>
              </p:cNvPr>
              <p:cNvSpPr txBox="1"/>
              <p:nvPr/>
            </p:nvSpPr>
            <p:spPr>
              <a:xfrm>
                <a:off x="10314465" y="3636006"/>
                <a:ext cx="738428" cy="387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Trained</a:t>
                </a:r>
                <a:br>
                  <a:rPr lang="en-US" sz="1400" dirty="0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</a:br>
                <a:r>
                  <a:rPr lang="en-US" sz="1400" dirty="0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ML-Model</a:t>
                </a:r>
              </a:p>
            </p:txBody>
          </p:sp>
        </p:grp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87D29D6-EEE9-D9AE-20DD-E43018DCB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025" y="4400604"/>
              <a:ext cx="666293" cy="6805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B2071C-7FD1-C903-8390-5276D2E4DB70}"/>
                </a:ext>
              </a:extLst>
            </p:cNvPr>
            <p:cNvSpPr/>
            <p:nvPr/>
          </p:nvSpPr>
          <p:spPr>
            <a:xfrm>
              <a:off x="11712514" y="3656211"/>
              <a:ext cx="181117" cy="18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25D91C97-351A-F92C-6AD3-4D5E5F2C3E1B}"/>
                </a:ext>
              </a:extLst>
            </p:cNvPr>
            <p:cNvSpPr/>
            <p:nvPr/>
          </p:nvSpPr>
          <p:spPr>
            <a:xfrm>
              <a:off x="11333414" y="4442048"/>
              <a:ext cx="180000" cy="18000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262E1-A608-921F-EF59-09451C0EC765}"/>
                </a:ext>
              </a:extLst>
            </p:cNvPr>
            <p:cNvSpPr/>
            <p:nvPr/>
          </p:nvSpPr>
          <p:spPr>
            <a:xfrm>
              <a:off x="9538138" y="5115449"/>
              <a:ext cx="1173433" cy="26702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5F4B7AF5-4889-E5B4-1C88-410F3C4B2119}"/>
                </a:ext>
              </a:extLst>
            </p:cNvPr>
            <p:cNvSpPr/>
            <p:nvPr/>
          </p:nvSpPr>
          <p:spPr>
            <a:xfrm>
              <a:off x="9707392" y="5161922"/>
              <a:ext cx="180000" cy="18000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3DEA93-D5E8-65A7-7CC0-B08FF74FE46B}"/>
                </a:ext>
              </a:extLst>
            </p:cNvPr>
            <p:cNvSpPr/>
            <p:nvPr/>
          </p:nvSpPr>
          <p:spPr>
            <a:xfrm>
              <a:off x="10034296" y="5161364"/>
              <a:ext cx="181117" cy="18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0574D-D197-448E-638A-445C9CC52101}"/>
                </a:ext>
              </a:extLst>
            </p:cNvPr>
            <p:cNvSpPr txBox="1"/>
            <p:nvPr/>
          </p:nvSpPr>
          <p:spPr>
            <a:xfrm>
              <a:off x="9772745" y="5357139"/>
              <a:ext cx="706384" cy="387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Unknown</a:t>
              </a:r>
              <a:b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</a:br>
              <a: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Data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1E6AC06B-2363-0BE5-6028-471F35D10EC1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9862725" y="4852235"/>
              <a:ext cx="525344" cy="10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5-point Star 19">
              <a:extLst>
                <a:ext uri="{FF2B5EF4-FFF2-40B4-BE49-F238E27FC236}">
                  <a16:creationId xmlns:a16="http://schemas.microsoft.com/office/drawing/2014/main" id="{62864460-2260-922D-640A-F73699B6861E}"/>
                </a:ext>
              </a:extLst>
            </p:cNvPr>
            <p:cNvSpPr/>
            <p:nvPr/>
          </p:nvSpPr>
          <p:spPr>
            <a:xfrm>
              <a:off x="10358612" y="5146197"/>
              <a:ext cx="212834" cy="20790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6C3E34-11B5-910A-9A5E-524E9C8357ED}"/>
                </a:ext>
              </a:extLst>
            </p:cNvPr>
            <p:cNvSpPr/>
            <p:nvPr/>
          </p:nvSpPr>
          <p:spPr>
            <a:xfrm>
              <a:off x="11264053" y="5528209"/>
              <a:ext cx="720000" cy="37586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86792FEB-85BE-852F-8320-77FF011BFA07}"/>
                </a:ext>
              </a:extLst>
            </p:cNvPr>
            <p:cNvSpPr/>
            <p:nvPr/>
          </p:nvSpPr>
          <p:spPr>
            <a:xfrm>
              <a:off x="11517636" y="5603533"/>
              <a:ext cx="212834" cy="20790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4344351D-301F-5860-6DC4-409C40410B6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0431301" y="4883389"/>
              <a:ext cx="1235328" cy="43017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FED797-385B-6B7A-E2BE-9CD81822C0A1}"/>
                </a:ext>
              </a:extLst>
            </p:cNvPr>
            <p:cNvCxnSpPr/>
            <p:nvPr/>
          </p:nvCxnSpPr>
          <p:spPr>
            <a:xfrm flipH="1">
              <a:off x="10465029" y="4489338"/>
              <a:ext cx="368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774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7477D-F4C0-1CB2-CD6E-16BB6D46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9F536BE-7097-C405-50C6-26501978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1">
                <a:solidFill>
                  <a:srgbClr val="00305E"/>
                </a:solidFill>
                <a:latin typeface="Open Sans ExtraBold"/>
              </a:rPr>
              <a:t>Paradigms of Machine Learning (ML)</a:t>
            </a:r>
            <a:br>
              <a:rPr lang="en-US" spc="-1" noProof="1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1">
                <a:solidFill>
                  <a:srgbClr val="00305E"/>
                </a:solidFill>
                <a:latin typeface="Open Sans ExtraBold"/>
              </a:rPr>
              <a:t>Reinforcement Learning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3CB07E-42CA-272E-7AD3-E52819D87B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283353" cy="47286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noProof="1"/>
              <a:t>Procedure</a:t>
            </a:r>
            <a:endParaRPr lang="en-US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An agent is trained to maximize a certain reward in an environment through its decisions – “trial and error”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Rules define the agent's possible actions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Rewards and punishments influence the agent's behavior</a:t>
            </a:r>
          </a:p>
          <a:p>
            <a:pPr>
              <a:spcBef>
                <a:spcPts val="600"/>
              </a:spcBef>
            </a:pPr>
            <a:r>
              <a:rPr lang="en-US" sz="1800" b="1" noProof="1"/>
              <a:t>Application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Game agents, e.g., in chess or Go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Automation systems, robotics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Simulations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Training process of Large Language Models</a:t>
            </a:r>
          </a:p>
          <a:p>
            <a:pPr>
              <a:spcBef>
                <a:spcPts val="600"/>
              </a:spcBef>
            </a:pPr>
            <a:r>
              <a:rPr lang="en-US" sz="1800" b="1" dirty="0"/>
              <a:t>Algorithms / Model types - Examples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Q-Learning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Markov Decision Processes (MDP)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Monte Carlo 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F56F84-86CF-3020-1E19-D9BC0F6ED0F8}"/>
              </a:ext>
            </a:extLst>
          </p:cNvPr>
          <p:cNvGrpSpPr/>
          <p:nvPr/>
        </p:nvGrpSpPr>
        <p:grpSpPr>
          <a:xfrm>
            <a:off x="7037656" y="2668612"/>
            <a:ext cx="4900713" cy="3187455"/>
            <a:chOff x="8155513" y="3386274"/>
            <a:chExt cx="3737520" cy="2430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F9FD14-323A-B5AB-96EF-09D912E12517}"/>
                </a:ext>
              </a:extLst>
            </p:cNvPr>
            <p:cNvGrpSpPr/>
            <p:nvPr/>
          </p:nvGrpSpPr>
          <p:grpSpPr>
            <a:xfrm>
              <a:off x="9240876" y="4825482"/>
              <a:ext cx="950163" cy="991699"/>
              <a:chOff x="10208598" y="3753046"/>
              <a:chExt cx="950163" cy="991699"/>
            </a:xfrm>
          </p:grpSpPr>
          <p:pic>
            <p:nvPicPr>
              <p:cNvPr id="13" name="Picture 12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8181A160-ACE4-2FED-1FAF-5F2C60B90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8598" y="4024700"/>
                <a:ext cx="950163" cy="72004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3D598D-4DF3-A573-BA25-65187DE1C71B}"/>
                  </a:ext>
                </a:extLst>
              </p:cNvPr>
              <p:cNvSpPr txBox="1"/>
              <p:nvPr/>
            </p:nvSpPr>
            <p:spPr>
              <a:xfrm>
                <a:off x="10435997" y="3753046"/>
                <a:ext cx="495368" cy="234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Open Sans Light" panose="020B0606030504020204" pitchFamily="34" charset="0"/>
                    <a:ea typeface="Open Sans Light" panose="020B0606030504020204" pitchFamily="34" charset="0"/>
                    <a:cs typeface="Open Sans Light" panose="020B0606030504020204" pitchFamily="34" charset="0"/>
                  </a:rPr>
                  <a:t>Agent</a:t>
                </a:r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B45CD0C-C534-A6ED-1310-EFAA3D4FA30A}"/>
                </a:ext>
              </a:extLst>
            </p:cNvPr>
            <p:cNvSpPr/>
            <p:nvPr/>
          </p:nvSpPr>
          <p:spPr>
            <a:xfrm>
              <a:off x="8816187" y="3386274"/>
              <a:ext cx="1799540" cy="59852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716CDBF-A124-B7D9-B51D-2E788C250B2F}"/>
                </a:ext>
              </a:extLst>
            </p:cNvPr>
            <p:cNvCxnSpPr>
              <a:cxnSpLocks/>
              <a:stCxn id="5" idx="3"/>
              <a:endCxn id="13" idx="3"/>
            </p:cNvCxnSpPr>
            <p:nvPr/>
          </p:nvCxnSpPr>
          <p:spPr>
            <a:xfrm flipH="1">
              <a:off x="10191039" y="3685534"/>
              <a:ext cx="424688" cy="1771625"/>
            </a:xfrm>
            <a:prstGeom prst="bentConnector3">
              <a:avLst>
                <a:gd name="adj1" fmla="val -152010"/>
              </a:avLst>
            </a:prstGeom>
            <a:ln w="158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FC54B-45E6-096B-702B-C1FEA5132545}"/>
                </a:ext>
              </a:extLst>
            </p:cNvPr>
            <p:cNvSpPr txBox="1"/>
            <p:nvPr/>
          </p:nvSpPr>
          <p:spPr>
            <a:xfrm>
              <a:off x="11439231" y="4445597"/>
              <a:ext cx="453802" cy="234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State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F9A1D2-C6B3-486A-AF0D-66F1AB500058}"/>
                </a:ext>
              </a:extLst>
            </p:cNvPr>
            <p:cNvSpPr txBox="1"/>
            <p:nvPr/>
          </p:nvSpPr>
          <p:spPr>
            <a:xfrm>
              <a:off x="10627442" y="4445597"/>
              <a:ext cx="605396" cy="234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Reward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1545FD2-06BE-8636-5C51-0905E01F7300}"/>
                </a:ext>
              </a:extLst>
            </p:cNvPr>
            <p:cNvCxnSpPr>
              <a:stCxn id="13" idx="1"/>
              <a:endCxn id="5" idx="1"/>
            </p:cNvCxnSpPr>
            <p:nvPr/>
          </p:nvCxnSpPr>
          <p:spPr>
            <a:xfrm rot="10800000">
              <a:off x="8816188" y="3685535"/>
              <a:ext cx="424689" cy="1771625"/>
            </a:xfrm>
            <a:prstGeom prst="bentConnector3">
              <a:avLst>
                <a:gd name="adj1" fmla="val 262345"/>
              </a:avLst>
            </a:prstGeom>
            <a:ln w="158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0B394C-3C57-7D4D-386C-809430A7067A}"/>
                </a:ext>
              </a:extLst>
            </p:cNvPr>
            <p:cNvSpPr txBox="1"/>
            <p:nvPr/>
          </p:nvSpPr>
          <p:spPr>
            <a:xfrm>
              <a:off x="8155513" y="4445597"/>
              <a:ext cx="524709" cy="234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Action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1C081FD1-098D-5D99-6A95-8DEB4DE3A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1039" y="3574585"/>
              <a:ext cx="424687" cy="2014244"/>
            </a:xfrm>
            <a:prstGeom prst="bentConnector3">
              <a:avLst>
                <a:gd name="adj1" fmla="val -184737"/>
              </a:avLst>
            </a:prstGeom>
            <a:ln w="158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79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Props1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3602</TotalTime>
  <Words>2179</Words>
  <Application>Microsoft Macintosh PowerPoint</Application>
  <PresentationFormat>Widescreen</PresentationFormat>
  <Paragraphs>352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Open Sans</vt:lpstr>
      <vt:lpstr>Open Sans ExtraBold</vt:lpstr>
      <vt:lpstr>Open Sans Light</vt:lpstr>
      <vt:lpstr>Wingdings</vt:lpstr>
      <vt:lpstr>TUD_2018</vt:lpstr>
      <vt:lpstr>PowerPoint Presentation</vt:lpstr>
      <vt:lpstr>AGENDA</vt:lpstr>
      <vt:lpstr>Areas of Artificial Intelligence (AI) </vt:lpstr>
      <vt:lpstr>Areas of Artificial Intelligence (AI) </vt:lpstr>
      <vt:lpstr>Areas of Artificial Intelligence (AI) </vt:lpstr>
      <vt:lpstr>Areas of Artificial Intelligence (AI) Applications</vt:lpstr>
      <vt:lpstr>Paradigms of Machine Learning (ML) Supervised Learning</vt:lpstr>
      <vt:lpstr>Paradigms of Machine Learning (ML) Un-Supervised Learning</vt:lpstr>
      <vt:lpstr>Paradigms of Machine Learning (ML) Reinforcement Learning</vt:lpstr>
      <vt:lpstr>Paradigms of Machine Learning (ML) Linearity: Linear vs. Non-linear Models</vt:lpstr>
      <vt:lpstr>Paradigms of Machine Learning (ML) Probabilistic Models</vt:lpstr>
      <vt:lpstr>ML Model Training Basic Terms and Concepts</vt:lpstr>
      <vt:lpstr>PowerPoint Presentation</vt:lpstr>
      <vt:lpstr>Types of Machine Learning Models Regression</vt:lpstr>
      <vt:lpstr>Types of Machine Learning Models Regression</vt:lpstr>
      <vt:lpstr>Types of Machine Learning Models Regression</vt:lpstr>
      <vt:lpstr>Types of Machine Learning Models Decision Trees</vt:lpstr>
      <vt:lpstr>Types of Machine Learning Models Decision Trees</vt:lpstr>
      <vt:lpstr>Types of Machine Learning Models Decision Trees</vt:lpstr>
      <vt:lpstr>Types of Machine Learning Models Clustering</vt:lpstr>
      <vt:lpstr>Types of Machine Learning Models Clustering</vt:lpstr>
      <vt:lpstr>Types of Machine Learning Models Dimension Reduction</vt:lpstr>
      <vt:lpstr>Types of Machine Learning Models Dimension Reduction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subject/>
  <dc:creator>Matthias Täschner</dc:creator>
  <cp:keywords/>
  <dc:description/>
  <cp:lastModifiedBy>Täschner, Matthias</cp:lastModifiedBy>
  <cp:revision>758</cp:revision>
  <dcterms:modified xsi:type="dcterms:W3CDTF">2026-02-04T14:50:19Z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